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307" r:id="rId3"/>
    <p:sldId id="308" r:id="rId4"/>
    <p:sldId id="327" r:id="rId5"/>
    <p:sldId id="328" r:id="rId6"/>
    <p:sldId id="309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10" r:id="rId19"/>
    <p:sldId id="311" r:id="rId20"/>
    <p:sldId id="343" r:id="rId21"/>
    <p:sldId id="312" r:id="rId22"/>
    <p:sldId id="342" r:id="rId23"/>
    <p:sldId id="344" r:id="rId24"/>
    <p:sldId id="345" r:id="rId25"/>
    <p:sldId id="385" r:id="rId26"/>
    <p:sldId id="348" r:id="rId27"/>
    <p:sldId id="316" r:id="rId28"/>
    <p:sldId id="317" r:id="rId29"/>
    <p:sldId id="349" r:id="rId30"/>
    <p:sldId id="350" r:id="rId31"/>
    <p:sldId id="352" r:id="rId32"/>
    <p:sldId id="321" r:id="rId33"/>
    <p:sldId id="353" r:id="rId34"/>
    <p:sldId id="354" r:id="rId35"/>
    <p:sldId id="355" r:id="rId36"/>
    <p:sldId id="357" r:id="rId37"/>
    <p:sldId id="322" r:id="rId38"/>
    <p:sldId id="359" r:id="rId39"/>
    <p:sldId id="360" r:id="rId40"/>
    <p:sldId id="361" r:id="rId41"/>
    <p:sldId id="363" r:id="rId42"/>
    <p:sldId id="364" r:id="rId43"/>
    <p:sldId id="365" r:id="rId44"/>
    <p:sldId id="366" r:id="rId45"/>
    <p:sldId id="367" r:id="rId46"/>
    <p:sldId id="368" r:id="rId47"/>
    <p:sldId id="369" r:id="rId48"/>
    <p:sldId id="370" r:id="rId49"/>
    <p:sldId id="371" r:id="rId50"/>
    <p:sldId id="372" r:id="rId51"/>
    <p:sldId id="373" r:id="rId52"/>
    <p:sldId id="374" r:id="rId53"/>
    <p:sldId id="375" r:id="rId54"/>
    <p:sldId id="376" r:id="rId55"/>
    <p:sldId id="377" r:id="rId56"/>
    <p:sldId id="378" r:id="rId57"/>
    <p:sldId id="346" r:id="rId58"/>
    <p:sldId id="379" r:id="rId59"/>
    <p:sldId id="380" r:id="rId60"/>
    <p:sldId id="381" r:id="rId61"/>
    <p:sldId id="382" r:id="rId62"/>
    <p:sldId id="383" r:id="rId63"/>
    <p:sldId id="384" r:id="rId64"/>
    <p:sldId id="347" r:id="rId65"/>
    <p:sldId id="324" r:id="rId6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69" d="100"/>
          <a:sy n="69" d="100"/>
        </p:scale>
        <p:origin x="48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9/1/2022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239A5-7E09-4AA2-8ABE-0A1C7D88AB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sr-Cyrl-RS" altLang="zh-TW" sz="3600" dirty="0" smtClean="0">
                <a:latin typeface="Calibri" charset="0"/>
                <a:ea typeface="Calibri" charset="0"/>
                <a:cs typeface="Calibri" charset="0"/>
              </a:rPr>
              <a:t/>
            </a:r>
            <a:br>
              <a:rPr lang="sr-Cyrl-RS" altLang="zh-TW" sz="360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sr-Cyrl-RS" altLang="zh-TW" sz="4000" dirty="0" smtClean="0">
                <a:latin typeface="Calibri" charset="0"/>
                <a:ea typeface="Calibri" charset="0"/>
                <a:cs typeface="Calibri" charset="0"/>
              </a:rPr>
              <a:t>Ректална и вагинална примена лекова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840F58-7BAA-4871-82B5-21FED28849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9847" y="4389119"/>
            <a:ext cx="8594269" cy="2355629"/>
          </a:xfrm>
        </p:spPr>
        <p:txBody>
          <a:bodyPr/>
          <a:lstStyle/>
          <a:p>
            <a:pPr algn="ctr"/>
            <a:endParaRPr lang="sr-Cyrl-RS" b="1" dirty="0">
              <a:latin typeface="Cambria" pitchFamily="18" charset="0"/>
            </a:endParaRPr>
          </a:p>
          <a:p>
            <a:pPr algn="ctr"/>
            <a:r>
              <a:rPr lang="sr-Cyrl-RS" sz="2400" dirty="0">
                <a:latin typeface="Cambria" pitchFamily="18" charset="0"/>
                <a:cs typeface="Arial" pitchFamily="34" charset="0"/>
              </a:rPr>
              <a:t>Доц</a:t>
            </a:r>
            <a:r>
              <a:rPr lang="fi-FI" sz="2400" dirty="0">
                <a:latin typeface="Cambria" pitchFamily="18" charset="0"/>
                <a:cs typeface="Arial" pitchFamily="34" charset="0"/>
              </a:rPr>
              <a:t>.</a:t>
            </a:r>
            <a:r>
              <a:rPr lang="sr-Cyrl-RS" sz="2400" dirty="0">
                <a:latin typeface="Cambria" pitchFamily="18" charset="0"/>
                <a:cs typeface="Arial" pitchFamily="34" charset="0"/>
              </a:rPr>
              <a:t> др</a:t>
            </a:r>
            <a:r>
              <a:rPr lang="fi-FI" sz="2400" dirty="0">
                <a:latin typeface="Cambria" pitchFamily="18" charset="0"/>
                <a:cs typeface="Arial" pitchFamily="34" charset="0"/>
              </a:rPr>
              <a:t> </a:t>
            </a:r>
            <a:r>
              <a:rPr lang="sr-Cyrl-RS" sz="2400" dirty="0">
                <a:latin typeface="Cambria" pitchFamily="18" charset="0"/>
                <a:cs typeface="Arial" pitchFamily="34" charset="0"/>
              </a:rPr>
              <a:t>Јована Брадић</a:t>
            </a:r>
            <a:endParaRPr lang="sr-Cyrl-RS" b="1" dirty="0">
              <a:latin typeface="Cambria" pitchFamily="18" charset="0"/>
            </a:endParaRPr>
          </a:p>
          <a:p>
            <a:pPr algn="ctr"/>
            <a:endParaRPr lang="sr-Cyrl-RS" b="1" dirty="0">
              <a:latin typeface="Cambria" pitchFamily="18" charset="0"/>
              <a:cs typeface="Arial" pitchFamily="34" charset="0"/>
            </a:endParaRPr>
          </a:p>
          <a:p>
            <a:pPr algn="ctr"/>
            <a:r>
              <a:rPr lang="sr-Cyrl-RS" i="1" dirty="0"/>
              <a:t> </a:t>
            </a:r>
            <a:r>
              <a:rPr lang="sr-Cyrl-RS" i="1" dirty="0">
                <a:latin typeface="Cambria" pitchFamily="18" charset="0"/>
              </a:rPr>
              <a:t>20</a:t>
            </a:r>
            <a:r>
              <a:rPr lang="fi-FI" i="1" dirty="0" smtClean="0">
                <a:latin typeface="Cambria" pitchFamily="18" charset="0"/>
              </a:rPr>
              <a:t>22</a:t>
            </a:r>
            <a:r>
              <a:rPr lang="sr-Cyrl-RS" i="1" dirty="0" smtClean="0">
                <a:latin typeface="Cambria" pitchFamily="18" charset="0"/>
              </a:rPr>
              <a:t>. </a:t>
            </a:r>
            <a:r>
              <a:rPr lang="sr-Cyrl-RS" i="1" dirty="0">
                <a:latin typeface="Cambria" pitchFamily="18" charset="0"/>
              </a:rPr>
              <a:t>год, Крагујевац</a:t>
            </a:r>
            <a:endParaRPr lang="en-US" i="1" baseline="30000" dirty="0">
              <a:latin typeface="Cambria" pitchFamily="18" charset="0"/>
            </a:endParaRPr>
          </a:p>
          <a:p>
            <a:pPr algn="ctr"/>
            <a:endParaRPr lang="en-US" b="1" dirty="0">
              <a:latin typeface="Cambria" pitchFamily="18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25804AA9-28C9-4643-80DB-9922164A4E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4612" y="38836"/>
            <a:ext cx="1690688" cy="1338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371C15A-FD92-4A60-8FD6-B293EAD05566}"/>
              </a:ext>
            </a:extLst>
          </p:cNvPr>
          <p:cNvSpPr txBox="1">
            <a:spLocks/>
          </p:cNvSpPr>
          <p:nvPr/>
        </p:nvSpPr>
        <p:spPr>
          <a:xfrm>
            <a:off x="1700868" y="1377352"/>
            <a:ext cx="7772400" cy="561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9600" kern="1200" cap="all" baseline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sr-Cyrl-RS" sz="16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Универзитет у Крагујевцу</a:t>
            </a:r>
            <a:r>
              <a:rPr lang="en-US" sz="16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/>
            </a:r>
            <a:br>
              <a:rPr lang="en-US" sz="16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</a:br>
            <a:r>
              <a:rPr lang="sr-Cyrl-RS" sz="16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Факултет медицинских наука</a:t>
            </a:r>
            <a:endParaRPr lang="en-US" sz="1600" b="1" dirty="0">
              <a:solidFill>
                <a:schemeClr val="tx1"/>
              </a:solidFill>
              <a:latin typeface="Cambr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489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04"/>
    </mc:Choice>
    <mc:Fallback xmlns="">
      <p:transition spd="slow" advTm="1700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r>
              <a:rPr lang="sr-Cyrl-RS" sz="3200" b="1" i="1" dirty="0"/>
              <a:t>Старост пацијента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Постоји </a:t>
            </a:r>
            <a:r>
              <a:rPr lang="sr-Cyrl-RS" dirty="0"/>
              <a:t>анатомска разлика у дужини ректума деце у односу на одрасле услед развоја ГИТ-а. </a:t>
            </a:r>
            <a:endParaRPr lang="sr-Cyrl-RS" dirty="0" smtClean="0"/>
          </a:p>
          <a:p>
            <a:r>
              <a:rPr lang="sr-Cyrl-RS" dirty="0" smtClean="0"/>
              <a:t>У </a:t>
            </a:r>
            <a:r>
              <a:rPr lang="sr-Cyrl-RS" dirty="0"/>
              <a:t>првом месецу ректум је дужине око</a:t>
            </a:r>
            <a:r>
              <a:rPr lang="sr-Latn-RS" dirty="0"/>
              <a:t> 3 cm</a:t>
            </a:r>
            <a:r>
              <a:rPr lang="sr-Latn-RS" dirty="0" smtClean="0"/>
              <a:t> </a:t>
            </a:r>
            <a:r>
              <a:rPr lang="sr-Latn-RS" dirty="0"/>
              <a:t>и има површину од ~ 18 </a:t>
            </a:r>
            <a:r>
              <a:rPr lang="sr-Latn-RS" dirty="0" smtClean="0"/>
              <a:t>cm</a:t>
            </a:r>
            <a:r>
              <a:rPr lang="sr-Latn-RS" baseline="30000" dirty="0" smtClean="0"/>
              <a:t>2</a:t>
            </a:r>
            <a:endParaRPr lang="sr-Cyrl-RS" dirty="0"/>
          </a:p>
          <a:p>
            <a:r>
              <a:rPr lang="sr-Cyrl-RS" dirty="0" smtClean="0"/>
              <a:t>К</a:t>
            </a:r>
            <a:r>
              <a:rPr lang="sr-Latn-RS" dirty="0" smtClean="0"/>
              <a:t>од </a:t>
            </a:r>
            <a:r>
              <a:rPr lang="sr-Latn-RS" dirty="0"/>
              <a:t>деце од 10 година он је дужине око 12 cm и ~ 230 cm</a:t>
            </a:r>
            <a:r>
              <a:rPr lang="sr-Latn-RS" baseline="30000" dirty="0"/>
              <a:t>2</a:t>
            </a:r>
            <a:r>
              <a:rPr lang="sr-Latn-RS" dirty="0"/>
              <a:t> са 10 година. </a:t>
            </a:r>
            <a:endParaRPr lang="sr-Cyrl-RS" dirty="0" smtClean="0"/>
          </a:p>
          <a:p>
            <a:r>
              <a:rPr lang="sr-Cyrl-RS" dirty="0" smtClean="0"/>
              <a:t>И</a:t>
            </a:r>
            <a:r>
              <a:rPr lang="sr-Latn-RS" dirty="0" smtClean="0"/>
              <a:t>ако </a:t>
            </a:r>
            <a:r>
              <a:rPr lang="sr-Latn-RS" dirty="0"/>
              <a:t>се ректум формира при рођењу, он </a:t>
            </a:r>
            <a:r>
              <a:rPr lang="sr-Cyrl-RS" dirty="0"/>
              <a:t>постаје</a:t>
            </a:r>
            <a:r>
              <a:rPr lang="sr-Latn-RS" dirty="0"/>
              <a:t> функционалан тек када беба почне орално да се храни.</a:t>
            </a:r>
            <a:r>
              <a:rPr lang="sr-Cyrl-RS" dirty="0"/>
              <a:t> </a:t>
            </a:r>
            <a:endParaRPr lang="sr-Cyrl-RS" dirty="0" smtClean="0"/>
          </a:p>
          <a:p>
            <a:r>
              <a:rPr lang="sr-Cyrl-RS" dirty="0" smtClean="0"/>
              <a:t>Из </a:t>
            </a:r>
            <a:r>
              <a:rPr lang="sr-Cyrl-RS" dirty="0"/>
              <a:t>тог разлога се код новорођенчади не прибегава ректалној апликацији лекова услед неадекватне апсорпције и могућности настанка инфекција. </a:t>
            </a:r>
            <a:endParaRPr lang="sr-Cyrl-RS" dirty="0" smtClean="0"/>
          </a:p>
          <a:p>
            <a:r>
              <a:rPr lang="sr-Cyrl-RS" dirty="0" smtClean="0"/>
              <a:t>Проблем </a:t>
            </a:r>
            <a:r>
              <a:rPr lang="sr-Cyrl-RS" dirty="0"/>
              <a:t>који је повезан са развојем инфекција сусреће се и код имункомпромитованих пацијената.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639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sr-Latn-RS" sz="3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Место</a:t>
            </a:r>
            <a:r>
              <a:rPr lang="sr-Cyrl-RS" sz="3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испоруке </a:t>
            </a:r>
            <a:r>
              <a:rPr lang="sr-Latn-RS" sz="3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лекова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Лек </a:t>
            </a:r>
            <a:r>
              <a:rPr lang="sr-Cyrl-RS" dirty="0"/>
              <a:t>апсорбован из горњег дела ректума пролази јетру пре системске </a:t>
            </a:r>
            <a:r>
              <a:rPr lang="sr-Cyrl-RS" dirty="0" smtClean="0"/>
              <a:t>циркулације</a:t>
            </a:r>
          </a:p>
          <a:p>
            <a:r>
              <a:rPr lang="sr-Cyrl-RS" dirty="0" smtClean="0"/>
              <a:t>Л</a:t>
            </a:r>
            <a:r>
              <a:rPr lang="sr-Latn-RS" dirty="0" smtClean="0"/>
              <a:t>ек </a:t>
            </a:r>
            <a:r>
              <a:rPr lang="sr-Latn-RS" dirty="0"/>
              <a:t>апсорбован из доњег дела ректума транспортује директно у системску циркулацију. </a:t>
            </a:r>
            <a:endParaRPr lang="sr-Cyrl-RS" dirty="0" smtClean="0"/>
          </a:p>
          <a:p>
            <a:r>
              <a:rPr lang="sr-Latn-RS" dirty="0" smtClean="0"/>
              <a:t>Тешко </a:t>
            </a:r>
            <a:r>
              <a:rPr lang="sr-Latn-RS" dirty="0"/>
              <a:t>је разликовати горњи и доњи регион </a:t>
            </a:r>
            <a:r>
              <a:rPr lang="sr-Cyrl-RS" dirty="0"/>
              <a:t>приликом примене лекова, а литературни подаци указују на то да</a:t>
            </a:r>
            <a:r>
              <a:rPr lang="sr-Latn-RS" dirty="0"/>
              <a:t> ће 50% лека који се апсорбује из ректума заобићи јетру</a:t>
            </a:r>
            <a:r>
              <a:rPr lang="sr-Cyrl-RS" dirty="0"/>
              <a:t>. </a:t>
            </a:r>
            <a:endParaRPr lang="sr-Cyrl-RS" dirty="0" smtClean="0"/>
          </a:p>
          <a:p>
            <a:r>
              <a:rPr lang="sr-Cyrl-RS" dirty="0" smtClean="0"/>
              <a:t>Треба </a:t>
            </a:r>
            <a:r>
              <a:rPr lang="sr-Cyrl-RS" dirty="0"/>
              <a:t>узети у обзир и а</a:t>
            </a:r>
            <a:r>
              <a:rPr lang="sr-Latn-RS" dirty="0"/>
              <a:t>натомске разлике у венској дренажи ректума између појединаца и потенцијалне разлике у биолошкој располо</a:t>
            </a:r>
            <a:r>
              <a:rPr lang="sr-Cyrl-RS" dirty="0"/>
              <a:t>живости. </a:t>
            </a:r>
            <a:endParaRPr lang="sr-Cyrl-RS" dirty="0" smtClean="0"/>
          </a:p>
          <a:p>
            <a:r>
              <a:rPr lang="sr-Cyrl-RS" dirty="0" smtClean="0"/>
              <a:t>Када </a:t>
            </a:r>
            <a:r>
              <a:rPr lang="sr-Cyrl-RS" dirty="0"/>
              <a:t>је циљ деловати локално могуће је ограничити количину системски апсорбованог лека, али немогуће је у потпуности је избећи.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540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sr-Cyrl-RS" sz="3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Болести и патолошка стања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Присуство </a:t>
            </a:r>
            <a:r>
              <a:rPr lang="ru-RU" dirty="0"/>
              <a:t>инфламаторне болести црева, синдрома иритабилног црева, хемороида, инкониненције црева. </a:t>
            </a:r>
            <a:endParaRPr lang="ru-RU" dirty="0" smtClean="0"/>
          </a:p>
          <a:p>
            <a:r>
              <a:rPr lang="ru-RU" dirty="0" smtClean="0"/>
              <a:t>Промене </a:t>
            </a:r>
            <a:r>
              <a:rPr lang="ru-RU" dirty="0"/>
              <a:t>у апсорпцији јављају се услед измена у интегритету ткива, упале слузокоже и покретљивости црева.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пример, </a:t>
            </a:r>
            <a:r>
              <a:rPr lang="ru-RU" b="1" dirty="0"/>
              <a:t>аналне фисуре, руптуирани хемороиди, инфламирана слузокожа код инфламаторне болести црева  могу повећати апсорпцију лекова. 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Упала слузнице ректума (проктитис) може се </a:t>
            </a:r>
            <a:r>
              <a:rPr lang="ru-RU" dirty="0" smtClean="0"/>
              <a:t>јавити </a:t>
            </a:r>
            <a:r>
              <a:rPr lang="ru-RU" dirty="0"/>
              <a:t>и код полно преносивих инфекција. </a:t>
            </a:r>
            <a:endParaRPr lang="ru-RU" dirty="0" smtClean="0"/>
          </a:p>
          <a:p>
            <a:r>
              <a:rPr lang="ru-RU" dirty="0"/>
              <a:t>Б</a:t>
            </a:r>
            <a:r>
              <a:rPr lang="ru-RU" dirty="0" smtClean="0"/>
              <a:t>олести </a:t>
            </a:r>
            <a:r>
              <a:rPr lang="ru-RU" dirty="0"/>
              <a:t>које мењају покретљивост гастроинтестиналног тракта такође могу утицати на ефикасност ректално примењених лекова тако што утичу на задржавање, интеракцију слузокоже и расположиво време за распадање, растварање и / или апсорпцију </a:t>
            </a:r>
            <a:r>
              <a:rPr lang="ru-RU" dirty="0" smtClean="0"/>
              <a:t>лека.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405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sr-Cyrl-RS" sz="3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Болести и патолошка стања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Лекови који мењају покретљивост гастроинтестиналног тракта могу утицати на ефикасност ректалних препарата: </a:t>
            </a:r>
            <a:endParaRPr lang="ru-RU" dirty="0" smtClean="0"/>
          </a:p>
          <a:p>
            <a:r>
              <a:rPr lang="ru-RU" b="1" dirty="0" smtClean="0"/>
              <a:t>лекови </a:t>
            </a:r>
            <a:r>
              <a:rPr lang="ru-RU" b="1" dirty="0"/>
              <a:t>који изазивају затвор </a:t>
            </a:r>
            <a:r>
              <a:rPr lang="ru-RU" dirty="0"/>
              <a:t>(нпр. Опиоиди, антихолинергични агенси, антидијароици, антациди који садрже алуминијум или калцијум, суплементи гвожђа / калцијума, диуретици, верапамил и клонидин</a:t>
            </a:r>
            <a:r>
              <a:rPr lang="ru-RU" dirty="0" smtClean="0"/>
              <a:t>)</a:t>
            </a:r>
          </a:p>
          <a:p>
            <a:r>
              <a:rPr lang="ru-RU" b="1" dirty="0"/>
              <a:t>л</a:t>
            </a:r>
            <a:r>
              <a:rPr lang="ru-RU" b="1" dirty="0" smtClean="0"/>
              <a:t>екови </a:t>
            </a:r>
            <a:r>
              <a:rPr lang="ru-RU" b="1" dirty="0"/>
              <a:t>који могу изазвати дијареју </a:t>
            </a:r>
            <a:r>
              <a:rPr lang="ru-RU" dirty="0"/>
              <a:t>(нпр. лаксативи, антибиотици, колхицин, цитотоксични агенси, дигоксин, магнезијум, НСАИЛ, орлистат, акарбоза и метформин). </a:t>
            </a:r>
          </a:p>
        </p:txBody>
      </p:sp>
    </p:spTree>
    <p:extLst>
      <p:ext uri="{BB962C8B-B14F-4D97-AF65-F5344CB8AC3E}">
        <p14:creationId xmlns:p14="http://schemas.microsoft.com/office/powerpoint/2010/main" val="3627200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Физичко-хемијски фактори који утичу на ослобађање и апсорпцију</a:t>
            </a:r>
            <a:endParaRPr lang="sr-Cyrl-RS" sz="24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растворљивост</a:t>
            </a:r>
            <a:r>
              <a:rPr lang="sr-Latn-RS" dirty="0"/>
              <a:t>, </a:t>
            </a:r>
            <a:endParaRPr lang="sr-Cyrl-RS" dirty="0" smtClean="0"/>
          </a:p>
          <a:p>
            <a:r>
              <a:rPr lang="sr-Latn-RS" dirty="0" smtClean="0"/>
              <a:t>степен </a:t>
            </a:r>
            <a:r>
              <a:rPr lang="sr-Latn-RS" dirty="0"/>
              <a:t>јонизације, </a:t>
            </a:r>
            <a:endParaRPr lang="sr-Cyrl-RS" dirty="0" smtClean="0"/>
          </a:p>
          <a:p>
            <a:r>
              <a:rPr lang="sr-Latn-RS" dirty="0" smtClean="0"/>
              <a:t>коефицијент </a:t>
            </a:r>
            <a:r>
              <a:rPr lang="sr-Latn-RS" dirty="0"/>
              <a:t>ра</a:t>
            </a:r>
            <a:r>
              <a:rPr lang="sr-Cyrl-RS" dirty="0"/>
              <a:t>споделе између подлоге/ректалне или вагиналне </a:t>
            </a:r>
            <a:r>
              <a:rPr lang="sr-Cyrl-RS" dirty="0" smtClean="0"/>
              <a:t>течности</a:t>
            </a:r>
          </a:p>
          <a:p>
            <a:r>
              <a:rPr lang="sr-Cyrl-RS" dirty="0" smtClean="0"/>
              <a:t>величина </a:t>
            </a:r>
            <a:r>
              <a:rPr lang="sr-Cyrl-RS" dirty="0"/>
              <a:t>честица. </a:t>
            </a:r>
            <a:endParaRPr lang="sr-Cyrl-RS" dirty="0" smtClean="0"/>
          </a:p>
          <a:p>
            <a:endParaRPr lang="sr-Cyrl-RS" dirty="0" smtClean="0"/>
          </a:p>
          <a:p>
            <a:r>
              <a:rPr lang="sr-Cyrl-RS" dirty="0" smtClean="0"/>
              <a:t>Лековите </a:t>
            </a:r>
            <a:r>
              <a:rPr lang="sr-Cyrl-RS" dirty="0"/>
              <a:t>супстанце треба да</a:t>
            </a:r>
            <a:r>
              <a:rPr lang="sr-Latn-RS" dirty="0"/>
              <a:t> имају одговарајућа хидрофилна својства да би биле растворљив</a:t>
            </a:r>
            <a:r>
              <a:rPr lang="sr-Cyrl-RS" dirty="0"/>
              <a:t>е</a:t>
            </a:r>
            <a:r>
              <a:rPr lang="sr-Latn-RS" dirty="0"/>
              <a:t> у ректалној течности и да </a:t>
            </a:r>
            <a:r>
              <a:rPr lang="sr-Cyrl-RS" dirty="0"/>
              <a:t>буду</a:t>
            </a:r>
            <a:r>
              <a:rPr lang="sr-Latn-RS" dirty="0"/>
              <a:t> довољно липофилне да </a:t>
            </a:r>
            <a:r>
              <a:rPr lang="sr-Cyrl-RS" dirty="0"/>
              <a:t> могу да прођу</a:t>
            </a:r>
            <a:r>
              <a:rPr lang="sr-Latn-RS" dirty="0"/>
              <a:t> епител</a:t>
            </a:r>
            <a:r>
              <a:rPr lang="sr-Cyrl-RS" dirty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807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Физичко-хемијски фактори који утичу на ослобађање и апсорпцију</a:t>
            </a:r>
            <a:endParaRPr lang="sr-Cyrl-RS" sz="24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Већина активних супстанци у ректалним препаратима су мали молекули молекулске масе &lt;500 </a:t>
            </a:r>
            <a:r>
              <a:rPr lang="sr-Cyrl-RS" dirty="0" smtClean="0"/>
              <a:t>g/mol.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sr-Cyrl-RS" dirty="0" smtClean="0"/>
              <a:t>Примери лекова:</a:t>
            </a:r>
          </a:p>
          <a:p>
            <a:r>
              <a:rPr lang="sr-Cyrl-RS" dirty="0" smtClean="0"/>
              <a:t>будесонид </a:t>
            </a:r>
            <a:r>
              <a:rPr lang="sr-Cyrl-RS" dirty="0"/>
              <a:t>(</a:t>
            </a:r>
            <a:r>
              <a:rPr lang="en-US" dirty="0" err="1"/>
              <a:t>Mr</a:t>
            </a:r>
            <a:r>
              <a:rPr lang="en-US" dirty="0"/>
              <a:t>= 430,54; </a:t>
            </a:r>
            <a:r>
              <a:rPr lang="en-US" dirty="0" err="1"/>
              <a:t>logP</a:t>
            </a:r>
            <a:r>
              <a:rPr lang="en-US" dirty="0"/>
              <a:t>=1,9;pKa=13,74) и </a:t>
            </a:r>
            <a:endParaRPr lang="sr-Cyrl-RS" dirty="0" smtClean="0"/>
          </a:p>
          <a:p>
            <a:r>
              <a:rPr lang="en-US" dirty="0" smtClean="0"/>
              <a:t>п</a:t>
            </a:r>
            <a:r>
              <a:rPr lang="sr-Cyrl-RS" dirty="0"/>
              <a:t>рометазин хидрохлорид (</a:t>
            </a:r>
            <a:r>
              <a:rPr lang="en-US" dirty="0" err="1"/>
              <a:t>Mr</a:t>
            </a:r>
            <a:r>
              <a:rPr lang="en-US" dirty="0"/>
              <a:t>= 320,88; </a:t>
            </a:r>
            <a:r>
              <a:rPr lang="en-US" dirty="0" err="1"/>
              <a:t>logP</a:t>
            </a:r>
            <a:r>
              <a:rPr lang="en-US" dirty="0"/>
              <a:t>=4,81; </a:t>
            </a:r>
            <a:r>
              <a:rPr lang="en-US" dirty="0" err="1"/>
              <a:t>pKa</a:t>
            </a:r>
            <a:r>
              <a:rPr lang="en-US" dirty="0"/>
              <a:t>=4,81).</a:t>
            </a:r>
          </a:p>
        </p:txBody>
      </p:sp>
    </p:spTree>
    <p:extLst>
      <p:ext uri="{BB962C8B-B14F-4D97-AF65-F5344CB8AC3E}">
        <p14:creationId xmlns:p14="http://schemas.microsoft.com/office/powerpoint/2010/main" val="1046432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Физичко-хемијски фактори који утичу на ослобађање и апсорпцију</a:t>
            </a:r>
            <a:endParaRPr lang="sr-Cyrl-RS" sz="24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Транспорт лекова се одвија пасивно: трансцелуларно и парацелуларно у зависности од хидрофилно/липофилних карактеристика</a:t>
            </a:r>
            <a:r>
              <a:rPr lang="sr-Latn-RS" dirty="0"/>
              <a:t> лекова.</a:t>
            </a:r>
            <a:r>
              <a:rPr lang="sr-Cyrl-RS" dirty="0"/>
              <a:t> </a:t>
            </a:r>
            <a:endParaRPr lang="sr-Cyrl-RS" dirty="0" smtClean="0"/>
          </a:p>
          <a:p>
            <a:r>
              <a:rPr lang="sr-Cyrl-RS" b="1" dirty="0" smtClean="0"/>
              <a:t>Доминантан </a:t>
            </a:r>
            <a:r>
              <a:rPr lang="sr-Cyrl-RS" b="1" dirty="0"/>
              <a:t>пут је трансцелуларни он је погодан за липофилне лекове</a:t>
            </a:r>
            <a:r>
              <a:rPr lang="sr-Cyrl-RS" dirty="0"/>
              <a:t>, </a:t>
            </a:r>
            <a:endParaRPr lang="sr-Cyrl-RS" dirty="0" smtClean="0"/>
          </a:p>
          <a:p>
            <a:r>
              <a:rPr lang="sr-Cyrl-RS" dirty="0" smtClean="0"/>
              <a:t>Док </a:t>
            </a:r>
            <a:r>
              <a:rPr lang="sr-Cyrl-RS" dirty="0"/>
              <a:t>се </a:t>
            </a:r>
            <a:r>
              <a:rPr lang="sr-Latn-RS" dirty="0"/>
              <a:t>хидрофилнији лекови, јонизован</a:t>
            </a:r>
            <a:r>
              <a:rPr lang="sr-Cyrl-RS" dirty="0"/>
              <a:t>и молекули, </a:t>
            </a:r>
            <a:r>
              <a:rPr lang="sr-Latn-RS" dirty="0"/>
              <a:t>једињења велике молекулске </a:t>
            </a:r>
            <a:r>
              <a:rPr lang="sr-Cyrl-RS" dirty="0"/>
              <a:t>масе преносе п</a:t>
            </a:r>
            <a:r>
              <a:rPr lang="sr-Latn-RS" dirty="0"/>
              <a:t>арацелуларно. </a:t>
            </a:r>
            <a:endParaRPr lang="sr-Cyrl-RS" dirty="0"/>
          </a:p>
          <a:p>
            <a:r>
              <a:rPr lang="sr-Latn-RS" dirty="0" smtClean="0"/>
              <a:t>pH </a:t>
            </a:r>
            <a:r>
              <a:rPr lang="sr-Cyrl-RS" dirty="0"/>
              <a:t>ректалне течности је око </a:t>
            </a:r>
            <a:r>
              <a:rPr lang="sr-Latn-RS" dirty="0"/>
              <a:t>7–</a:t>
            </a:r>
            <a:r>
              <a:rPr lang="sr-Cyrl-RS" dirty="0"/>
              <a:t>8, </a:t>
            </a:r>
            <a:r>
              <a:rPr lang="sr-Cyrl-RS" b="1" dirty="0"/>
              <a:t>па је погодан за апсоепцију лекова чија је  pKa близу или изнад физиолошког.</a:t>
            </a:r>
            <a:r>
              <a:rPr lang="sr-Cyrl-RS" dirty="0"/>
              <a:t> </a:t>
            </a:r>
            <a:endParaRPr lang="sr-Cyrl-RS" dirty="0" smtClean="0"/>
          </a:p>
          <a:p>
            <a:r>
              <a:rPr lang="sr-Cyrl-RS" dirty="0" smtClean="0"/>
              <a:t>Смањење </a:t>
            </a:r>
            <a:r>
              <a:rPr lang="sr-Cyrl-RS" dirty="0"/>
              <a:t>величине честица побољшава брзину растварања, а </a:t>
            </a:r>
            <a:r>
              <a:rPr lang="sr-Latn-RS" dirty="0"/>
              <a:t>честице у опсегу величине од </a:t>
            </a:r>
            <a:r>
              <a:rPr lang="sr-Latn-RS" b="1" dirty="0"/>
              <a:t>50–100 µм </a:t>
            </a:r>
            <a:r>
              <a:rPr lang="sr-Latn-RS" dirty="0"/>
              <a:t>сматрају се идеалним јер је смањен ризик од агломерације и седиментације.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9320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Физичко-хемијски фактори који утичу на ослобађање и апсорпцију</a:t>
            </a:r>
            <a:endParaRPr lang="sr-Cyrl-RS" sz="24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Транспорт лекова се одвија пасивно: трансцелуларно и парацелуларно у зависности од хидрофилно/липофилних карактеристика</a:t>
            </a:r>
            <a:r>
              <a:rPr lang="sr-Latn-RS" dirty="0"/>
              <a:t> лекова.</a:t>
            </a:r>
            <a:r>
              <a:rPr lang="sr-Cyrl-RS" dirty="0"/>
              <a:t> </a:t>
            </a:r>
            <a:endParaRPr lang="sr-Cyrl-RS" dirty="0" smtClean="0"/>
          </a:p>
          <a:p>
            <a:r>
              <a:rPr lang="sr-Cyrl-RS" b="1" dirty="0" smtClean="0"/>
              <a:t>Доминантан </a:t>
            </a:r>
            <a:r>
              <a:rPr lang="sr-Cyrl-RS" b="1" dirty="0"/>
              <a:t>пут је трансцелуларни он је погодан за липофилне лекове</a:t>
            </a:r>
            <a:r>
              <a:rPr lang="sr-Cyrl-RS" dirty="0"/>
              <a:t>, </a:t>
            </a:r>
            <a:endParaRPr lang="sr-Cyrl-RS" dirty="0" smtClean="0"/>
          </a:p>
          <a:p>
            <a:r>
              <a:rPr lang="sr-Cyrl-RS" dirty="0" smtClean="0"/>
              <a:t>Док </a:t>
            </a:r>
            <a:r>
              <a:rPr lang="sr-Cyrl-RS" dirty="0"/>
              <a:t>се </a:t>
            </a:r>
            <a:r>
              <a:rPr lang="sr-Latn-RS" dirty="0"/>
              <a:t>хидрофилнији лекови, јонизован</a:t>
            </a:r>
            <a:r>
              <a:rPr lang="sr-Cyrl-RS" dirty="0"/>
              <a:t>и молекули, </a:t>
            </a:r>
            <a:r>
              <a:rPr lang="sr-Latn-RS" dirty="0"/>
              <a:t>једињења велике молекулске </a:t>
            </a:r>
            <a:r>
              <a:rPr lang="sr-Cyrl-RS" dirty="0"/>
              <a:t>масе преносе п</a:t>
            </a:r>
            <a:r>
              <a:rPr lang="sr-Latn-RS" dirty="0"/>
              <a:t>арацелуларно. </a:t>
            </a:r>
            <a:endParaRPr lang="sr-Cyrl-RS" dirty="0"/>
          </a:p>
          <a:p>
            <a:r>
              <a:rPr lang="sr-Latn-RS" dirty="0" smtClean="0"/>
              <a:t>pH </a:t>
            </a:r>
            <a:r>
              <a:rPr lang="sr-Cyrl-RS" dirty="0"/>
              <a:t>ректалне течности је око </a:t>
            </a:r>
            <a:r>
              <a:rPr lang="sr-Latn-RS" dirty="0"/>
              <a:t>7–</a:t>
            </a:r>
            <a:r>
              <a:rPr lang="sr-Cyrl-RS" dirty="0"/>
              <a:t>8, </a:t>
            </a:r>
            <a:r>
              <a:rPr lang="sr-Cyrl-RS" b="1" dirty="0"/>
              <a:t>па је погодан за апсоепцију лекова чија је  pKa близу или изнад физиолошког.</a:t>
            </a:r>
            <a:r>
              <a:rPr lang="sr-Cyrl-RS" dirty="0"/>
              <a:t> </a:t>
            </a:r>
            <a:endParaRPr lang="sr-Cyrl-RS" dirty="0" smtClean="0"/>
          </a:p>
          <a:p>
            <a:r>
              <a:rPr lang="sr-Cyrl-RS" dirty="0" smtClean="0"/>
              <a:t>Смањење </a:t>
            </a:r>
            <a:r>
              <a:rPr lang="sr-Cyrl-RS" dirty="0"/>
              <a:t>величине честица побољшава брзину растварања, а </a:t>
            </a:r>
            <a:r>
              <a:rPr lang="sr-Latn-RS" dirty="0"/>
              <a:t>честице у опсегу величине од </a:t>
            </a:r>
            <a:r>
              <a:rPr lang="sr-Latn-RS" b="1" dirty="0"/>
              <a:t>50–100 µм </a:t>
            </a:r>
            <a:r>
              <a:rPr lang="sr-Latn-RS" dirty="0"/>
              <a:t>сматрају се идеалним јер је смањен ризик од агломерације и седиментације.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5346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r>
              <a:rPr lang="sr-Cyrl-RS" sz="3200" b="1" dirty="0" smtClean="0"/>
              <a:t>Ректални дозирани облици</a:t>
            </a:r>
            <a:endParaRPr lang="en-US" sz="32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altLang="en-US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/>
              <a:t>Р</a:t>
            </a:r>
            <a:r>
              <a:rPr lang="sr-Latn-RS" dirty="0"/>
              <a:t>ектални </a:t>
            </a:r>
            <a:r>
              <a:rPr lang="sr-Latn-RS" dirty="0" smtClean="0"/>
              <a:t>доз</a:t>
            </a:r>
            <a:r>
              <a:rPr lang="sr-Cyrl-RS" dirty="0" smtClean="0"/>
              <a:t>иран</a:t>
            </a:r>
            <a:r>
              <a:rPr lang="sr-Latn-RS" dirty="0" smtClean="0"/>
              <a:t>ни </a:t>
            </a:r>
            <a:r>
              <a:rPr lang="sr-Latn-RS" dirty="0"/>
              <a:t>облици су се током осамнаестог </a:t>
            </a:r>
            <a:r>
              <a:rPr lang="sr-Latn-RS" dirty="0" smtClean="0"/>
              <a:t>век</a:t>
            </a:r>
            <a:r>
              <a:rPr lang="sr-Latn-RS" dirty="0" smtClean="0">
                <a:latin typeface="Cambria" panose="02040503050406030204" pitchFamily="18" charset="0"/>
                <a:ea typeface="Cambria" panose="02040503050406030204" pitchFamily="18" charset="0"/>
              </a:rPr>
              <a:t>a</a:t>
            </a:r>
            <a:r>
              <a:rPr lang="sr-Latn-RS" dirty="0" smtClean="0"/>
              <a:t> </a:t>
            </a:r>
            <a:r>
              <a:rPr lang="sr-Cyrl-RS" dirty="0"/>
              <a:t>ко</a:t>
            </a:r>
            <a:r>
              <a:rPr lang="sr-Latn-RS" dirty="0"/>
              <a:t>ристили за лечење констипације или као стимуланс црева за помоћ пацијентима да избаце садржај црева. </a:t>
            </a:r>
            <a:endParaRPr lang="sr-Cyrl-RS" dirty="0" smtClean="0"/>
          </a:p>
          <a:p>
            <a:r>
              <a:rPr lang="sr-Latn-RS" alt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Ране </a:t>
            </a:r>
            <a:r>
              <a:rPr lang="sr-Latn-RS" alt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формулације су направљене од неких модификованих природних извора као што су мед или животињска маст, која је касније замењена какао маслацем, а затим на крају и другим </a:t>
            </a:r>
            <a:r>
              <a:rPr lang="sr-Cyrl-RS" alt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хидрофилним подлогама</a:t>
            </a:r>
            <a:r>
              <a:rPr lang="sr-Latn-RS" alt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као што су полиетилен гликол (ПЕГ), </a:t>
            </a:r>
            <a:r>
              <a:rPr lang="sr-Latn-RS" alt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глицеро</a:t>
            </a:r>
            <a:r>
              <a:rPr lang="sr-Cyrl-RS" alt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sr-Latn-RS" alt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-желатинске базе</a:t>
            </a:r>
            <a:r>
              <a:rPr lang="sr-Cyrl-RS" alt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8541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r>
              <a:rPr lang="sr-Cyrl-RS" sz="3200" dirty="0">
                <a:latin typeface="Cambria" panose="02040503050406030204" pitchFamily="18" charset="0"/>
                <a:ea typeface="Cambria" panose="02040503050406030204" pitchFamily="18" charset="0"/>
              </a:rPr>
              <a:t>Ректални облици о</a:t>
            </a:r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фицинални по </a:t>
            </a:r>
            <a:r>
              <a:rPr lang="en-US" sz="3200" dirty="0" err="1">
                <a:latin typeface="Cambria" panose="02040503050406030204" pitchFamily="18" charset="0"/>
                <a:ea typeface="Cambria" panose="02040503050406030204" pitchFamily="18" charset="0"/>
              </a:rPr>
              <a:t>Ph</a:t>
            </a:r>
            <a:r>
              <a:rPr lang="ru-RU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sr-Cyrl-RS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RS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Y</a:t>
            </a:r>
            <a:r>
              <a:rPr lang="en-US" sz="32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ug</a:t>
            </a:r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r>
              <a:rPr 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V</a:t>
            </a:r>
            <a:r>
              <a:rPr lang="sr-Cyrl-RS" sz="3200" dirty="0">
                <a:latin typeface="Cambria" panose="02040503050406030204" pitchFamily="18" charset="0"/>
                <a:ea typeface="Cambria" panose="02040503050406030204" pitchFamily="18" charset="0"/>
              </a:rPr>
              <a:t> обухватају</a:t>
            </a:r>
            <a:r>
              <a:rPr 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супозиторије</a:t>
            </a:r>
            <a:r>
              <a:rPr lang="ru-RU" dirty="0"/>
              <a:t>,</a:t>
            </a:r>
            <a:endParaRPr lang="en-US" dirty="0"/>
          </a:p>
          <a:p>
            <a:pPr lvl="0"/>
            <a:r>
              <a:rPr lang="ru-RU" dirty="0"/>
              <a:t>капсуле за ректалну примену,</a:t>
            </a:r>
            <a:endParaRPr lang="en-US" dirty="0"/>
          </a:p>
          <a:p>
            <a:pPr lvl="0"/>
            <a:r>
              <a:rPr lang="ru-RU" dirty="0"/>
              <a:t>растворе и суспензије за ректалну примену- енемата, клизме</a:t>
            </a:r>
            <a:endParaRPr lang="en-US" dirty="0"/>
          </a:p>
          <a:p>
            <a:pPr lvl="0"/>
            <a:r>
              <a:rPr lang="ru-RU" dirty="0"/>
              <a:t>прашкове и таблете из којих се израђују раствори и суспензије за ректалну примену,</a:t>
            </a:r>
            <a:endParaRPr lang="en-US" dirty="0"/>
          </a:p>
          <a:p>
            <a:pPr lvl="0"/>
            <a:r>
              <a:rPr lang="ru-RU" dirty="0"/>
              <a:t>получврсте препарате- масти, гелови,</a:t>
            </a:r>
            <a:endParaRPr lang="en-US" dirty="0"/>
          </a:p>
          <a:p>
            <a:pPr lvl="0"/>
            <a:r>
              <a:rPr lang="ru-RU" dirty="0"/>
              <a:t>ректалне пене,</a:t>
            </a:r>
            <a:endParaRPr lang="en-US" dirty="0"/>
          </a:p>
          <a:p>
            <a:pPr lvl="0"/>
            <a:r>
              <a:rPr lang="ru-RU" dirty="0"/>
              <a:t>ректалне тампоне</a:t>
            </a:r>
            <a:r>
              <a:rPr lang="sl-SI" dirty="0" smtClean="0"/>
              <a:t>.</a:t>
            </a:r>
            <a:endParaRPr lang="sr-Cyrl-RS" dirty="0" smtClean="0"/>
          </a:p>
          <a:p>
            <a:pPr marL="0" lvl="0" indent="0">
              <a:buNone/>
            </a:pPr>
            <a:endParaRPr lang="sr-Latn-RS" dirty="0" smtClean="0"/>
          </a:p>
          <a:p>
            <a:pPr marL="0" lvl="0" indent="0">
              <a:buNone/>
            </a:pPr>
            <a:r>
              <a:rPr lang="sr-Cyrl-RS" dirty="0" smtClean="0"/>
              <a:t>Европска </a:t>
            </a:r>
            <a:r>
              <a:rPr lang="sr-Cyrl-RS" dirty="0"/>
              <a:t>фармакопеја у оквиру монографије </a:t>
            </a:r>
            <a:r>
              <a:rPr lang="en-US" i="1" dirty="0" err="1"/>
              <a:t>Rectalia</a:t>
            </a:r>
            <a:r>
              <a:rPr lang="sr-Cyrl-RS" dirty="0"/>
              <a:t> наводи и емулзије за ректалну примену.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702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9909E-3A6D-43EF-BC1E-BDB14AA04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2000" b="1" i="1" cap="none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Ректални пут примене- </a:t>
            </a:r>
            <a:r>
              <a:rPr lang="ru-RU" sz="2000" b="1" i="1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апликацију </a:t>
            </a:r>
            <a:r>
              <a:rPr lang="ru-RU" sz="2000" b="1" i="1" cap="none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лека у ректум са циљем да се постигне </a:t>
            </a:r>
            <a:r>
              <a:rPr lang="ru-RU" sz="2000" b="1" i="1" cap="none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системско </a:t>
            </a:r>
            <a:r>
              <a:rPr lang="ru-RU" sz="2000" b="1" i="1" cap="none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или </a:t>
            </a:r>
            <a:r>
              <a:rPr lang="ru-RU" sz="2000" b="1" i="1" cap="none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локално деловање, или у дијагностичке сврхе</a:t>
            </a:r>
            <a:endParaRPr lang="en-US" sz="6000" i="1" cap="none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7FE69-B3F3-463D-BF29-0B7341AA8C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/>
              <a:t>ПРЕДНОСТИ 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C6B866-141C-48B1-AFFD-A0633201BDD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Примена</a:t>
            </a:r>
            <a:r>
              <a:rPr lang="sr-Latn-RS" dirty="0" smtClean="0"/>
              <a:t> </a:t>
            </a:r>
            <a:r>
              <a:rPr lang="sr-Latn-RS" dirty="0"/>
              <a:t>лекова које карактерише недовољна стабилност, растворљивост, пермеабилност након </a:t>
            </a:r>
            <a:r>
              <a:rPr lang="sr-Latn-RS" dirty="0" smtClean="0"/>
              <a:t>пероралне </a:t>
            </a:r>
            <a:r>
              <a:rPr lang="sr-Latn-RS" dirty="0"/>
              <a:t>примене. </a:t>
            </a:r>
            <a:endParaRPr lang="sr-Cyrl-RS" dirty="0" smtClean="0"/>
          </a:p>
          <a:p>
            <a:r>
              <a:rPr lang="ru-RU" dirty="0" smtClean="0"/>
              <a:t>У </a:t>
            </a:r>
            <a:r>
              <a:rPr lang="ru-RU" dirty="0"/>
              <a:t>поређењу са осталим деловима ГИТ-а ензимска активност је мања што доприноси очувању стабилности лековите супстанце. </a:t>
            </a:r>
            <a:endParaRPr lang="en-US" dirty="0"/>
          </a:p>
          <a:p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CB0D1F-30CA-4302-B88A-6B0B9DBD9D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r-Cyrl-RS" dirty="0"/>
              <a:t>НЕДОСТАЦИ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7AC69B-DA09-4C2B-8FD4-4A7A772A49F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Мањ</a:t>
            </a:r>
            <a:r>
              <a:rPr lang="sr-Cyrl-RS" dirty="0" smtClean="0"/>
              <a:t>а </a:t>
            </a:r>
            <a:r>
              <a:rPr lang="ru-RU" dirty="0" smtClean="0"/>
              <a:t>површина </a:t>
            </a:r>
            <a:r>
              <a:rPr lang="ru-RU" dirty="0"/>
              <a:t>за апсорпцију у односу на танко </a:t>
            </a:r>
            <a:r>
              <a:rPr lang="ru-RU" dirty="0" smtClean="0"/>
              <a:t>црево.</a:t>
            </a:r>
            <a:endParaRPr lang="sr-Latn-RS" dirty="0" smtClean="0"/>
          </a:p>
          <a:p>
            <a:r>
              <a:rPr lang="sr-Cyrl-RS" dirty="0" smtClean="0"/>
              <a:t>Мала запремина ректалне течности-1-3 мл.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91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315"/>
    </mc:Choice>
    <mc:Fallback xmlns="">
      <p:transition spd="slow" advTm="144315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r>
              <a:rPr lang="sr-Cyrl-RS" sz="3200" dirty="0">
                <a:latin typeface="Cambria" panose="02040503050406030204" pitchFamily="18" charset="0"/>
                <a:ea typeface="Cambria" panose="02040503050406030204" pitchFamily="18" charset="0"/>
              </a:rPr>
              <a:t>Ректални облици о</a:t>
            </a:r>
            <a:r>
              <a:rPr lang="ru-RU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фицинални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sr-Cyrl-RS" dirty="0" smtClean="0"/>
              <a:t>У</a:t>
            </a:r>
            <a:r>
              <a:rPr lang="sr-Latn-RS" dirty="0" smtClean="0"/>
              <a:t>главном </a:t>
            </a:r>
            <a:r>
              <a:rPr lang="sr-Latn-RS" dirty="0"/>
              <a:t>јефтини у производњи, </a:t>
            </a:r>
            <a:endParaRPr lang="sr-Cyrl-RS" dirty="0" smtClean="0"/>
          </a:p>
          <a:p>
            <a:pPr lvl="0"/>
            <a:r>
              <a:rPr lang="sr-Cyrl-RS" dirty="0" smtClean="0"/>
              <a:t>П</a:t>
            </a:r>
            <a:r>
              <a:rPr lang="sr-Latn-RS" dirty="0" smtClean="0"/>
              <a:t>ацијенти </a:t>
            </a:r>
            <a:r>
              <a:rPr lang="sr-Latn-RS" dirty="0"/>
              <a:t>их такође могу сами примењивати без потребе за медицински обученом особом у поређењу са парентералним </a:t>
            </a:r>
            <a:r>
              <a:rPr lang="sr-Cyrl-RS" dirty="0"/>
              <a:t>препаратима.</a:t>
            </a:r>
            <a:r>
              <a:rPr lang="sr-Latn-RS" dirty="0"/>
              <a:t>  </a:t>
            </a:r>
            <a:endParaRPr lang="sr-Cyrl-RS" dirty="0" smtClean="0"/>
          </a:p>
          <a:p>
            <a:pPr lvl="0"/>
            <a:r>
              <a:rPr lang="sr-Cyrl-RS" dirty="0" smtClean="0"/>
              <a:t>Да </a:t>
            </a:r>
            <a:r>
              <a:rPr lang="sr-Cyrl-RS" dirty="0"/>
              <a:t>би лек могао адекватно да се апсорбује неопходно је остварити довољно дуг контакт са слузницом ректума. </a:t>
            </a:r>
            <a:endParaRPr lang="sr-Cyrl-RS" dirty="0" smtClean="0"/>
          </a:p>
          <a:p>
            <a:pPr lvl="0"/>
            <a:r>
              <a:rPr lang="sr-Cyrl-RS" dirty="0" smtClean="0"/>
              <a:t>Међутим</a:t>
            </a:r>
            <a:r>
              <a:rPr lang="sr-Cyrl-RS" dirty="0"/>
              <a:t>, проблем се може јавити због цурења, задржавања, надимања и</a:t>
            </a:r>
            <a:r>
              <a:rPr lang="sr-Latn-RS" dirty="0"/>
              <a:t> пацијенти углавном не преферирају ректални начин примене због потенцијалне нелагодности.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4732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СУПОЗИТОРИЈЕ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7316770" cy="405079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ru-RU" dirty="0"/>
              <a:t>Супозиторије су чврсти, једнодозни препарати који садрже једну или више лековитих супстанци које су суспендоване или растворене у једноставној или сложеној подлози. </a:t>
            </a:r>
            <a:endParaRPr lang="en-US" dirty="0" smtClean="0"/>
          </a:p>
          <a:p>
            <a:r>
              <a:rPr lang="ru-RU" dirty="0" smtClean="0"/>
              <a:t>Представљају </a:t>
            </a:r>
            <a:r>
              <a:rPr lang="ru-RU" dirty="0"/>
              <a:t>најчешће примењиване ректалне препарате у клиничкој пракси. </a:t>
            </a:r>
            <a:endParaRPr lang="en-US" dirty="0" smtClean="0"/>
          </a:p>
          <a:p>
            <a:r>
              <a:rPr lang="sr-Cyrl-RS" dirty="0" smtClean="0"/>
              <a:t>У </a:t>
            </a:r>
            <a:r>
              <a:rPr lang="sr-Cyrl-RS" dirty="0"/>
              <a:t>контакту са телесним течностима л</a:t>
            </a:r>
            <a:r>
              <a:rPr lang="sr-Latn-RS" dirty="0"/>
              <a:t>ек</a:t>
            </a:r>
            <a:r>
              <a:rPr lang="sr-Cyrl-RS" dirty="0"/>
              <a:t>ите супстанце</a:t>
            </a:r>
            <a:r>
              <a:rPr lang="sr-Latn-RS" dirty="0"/>
              <a:t> се прво морају ослободити формулације, а затим </a:t>
            </a:r>
            <a:r>
              <a:rPr lang="sr-Cyrl-RS" dirty="0"/>
              <a:t>растворити</a:t>
            </a:r>
            <a:r>
              <a:rPr lang="sr-Latn-RS" dirty="0"/>
              <a:t> у малој количини ректалне течности </a:t>
            </a:r>
            <a:r>
              <a:rPr lang="sr-Cyrl-RS" dirty="0"/>
              <a:t>након чега следи апсорпција</a:t>
            </a:r>
            <a:r>
              <a:rPr lang="sr-Latn-RS" dirty="0"/>
              <a:t>. </a:t>
            </a:r>
            <a:endParaRPr lang="sr-Cyrl-RS" dirty="0"/>
          </a:p>
          <a:p>
            <a:endParaRPr lang="sr-Cyrl-RS" dirty="0" smtClean="0"/>
          </a:p>
          <a:p>
            <a:endParaRPr lang="sr-Cyrl-RS" dirty="0"/>
          </a:p>
          <a:p>
            <a:pPr marL="0" indent="0">
              <a:buNone/>
            </a:pPr>
            <a:endParaRPr lang="sr-Cyrl-R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159" y="0"/>
            <a:ext cx="4792717" cy="239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0189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СУПОЗИТОРИЈЕ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7732407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/>
              <a:t>Проблеми који су</a:t>
            </a:r>
            <a:r>
              <a:rPr lang="sr-Latn-RS" dirty="0"/>
              <a:t> повезани са </a:t>
            </a:r>
            <a:r>
              <a:rPr lang="sr-Cyrl-RS" dirty="0"/>
              <a:t>применом супозиторија </a:t>
            </a:r>
            <a:r>
              <a:rPr lang="sr-Cyrl-RS" dirty="0" smtClean="0"/>
              <a:t>су:</a:t>
            </a:r>
          </a:p>
          <a:p>
            <a:r>
              <a:rPr lang="sr-Latn-RS" dirty="0" smtClean="0"/>
              <a:t> </a:t>
            </a:r>
            <a:r>
              <a:rPr lang="sr-Latn-RS" dirty="0"/>
              <a:t>нередовна апсорпција лека, </a:t>
            </a:r>
            <a:endParaRPr lang="sr-Cyrl-RS" dirty="0" smtClean="0"/>
          </a:p>
          <a:p>
            <a:r>
              <a:rPr lang="sr-Latn-RS" dirty="0" smtClean="0"/>
              <a:t>цурење </a:t>
            </a:r>
            <a:r>
              <a:rPr lang="sr-Cyrl-RS" dirty="0" smtClean="0"/>
              <a:t>садржаја </a:t>
            </a:r>
            <a:r>
              <a:rPr lang="sr-Latn-RS" dirty="0" smtClean="0"/>
              <a:t>и </a:t>
            </a:r>
            <a:endParaRPr lang="sr-Cyrl-RS" dirty="0" smtClean="0"/>
          </a:p>
          <a:p>
            <a:r>
              <a:rPr lang="sr-Latn-RS" dirty="0" smtClean="0"/>
              <a:t>нелагодност</a:t>
            </a:r>
            <a:r>
              <a:rPr lang="sr-Latn-RS" dirty="0"/>
              <a:t>.</a:t>
            </a:r>
            <a:r>
              <a:rPr lang="sr-Cyrl-RS" dirty="0"/>
              <a:t> </a:t>
            </a:r>
            <a:endParaRPr lang="sr-Cyrl-RS" dirty="0" smtClean="0"/>
          </a:p>
          <a:p>
            <a:endParaRPr lang="sr-Cyrl-RS" dirty="0"/>
          </a:p>
          <a:p>
            <a:r>
              <a:rPr lang="sr-Cyrl-RS" dirty="0" smtClean="0"/>
              <a:t>Важно </a:t>
            </a:r>
            <a:r>
              <a:rPr lang="sr-Cyrl-RS" dirty="0"/>
              <a:t>је едуковати пацијента о правилној апликацији супозиторија, која подразумева </a:t>
            </a:r>
            <a:r>
              <a:rPr lang="sr-Cyrl-RS" b="1" dirty="0"/>
              <a:t>пласирање у анус на приближно 7,5 </a:t>
            </a:r>
            <a:r>
              <a:rPr lang="en-US" b="1" dirty="0"/>
              <a:t>cm </a:t>
            </a:r>
            <a:r>
              <a:rPr lang="sr-Cyrl-RS" b="1" dirty="0"/>
              <a:t>дубине- дужина прста. </a:t>
            </a:r>
            <a:endParaRPr lang="sr-Cyrl-RS" b="1" dirty="0" smtClean="0"/>
          </a:p>
          <a:p>
            <a:endParaRPr lang="sr-Cyrl-RS" dirty="0"/>
          </a:p>
          <a:p>
            <a:pPr marL="0" indent="0">
              <a:buNone/>
            </a:pPr>
            <a:endParaRPr lang="sr-Cyrl-R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159" y="1"/>
            <a:ext cx="4792717" cy="228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6217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СУПОЗИТОРИЈЕ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9" y="2121407"/>
            <a:ext cx="6998884" cy="4313259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Показано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sr-Cyrl-RS" dirty="0"/>
              <a:t>ректални дозирани облици лакше испоручују лек у дистално дебело црево него проксимално. </a:t>
            </a:r>
            <a:endParaRPr lang="en-US" dirty="0" smtClean="0"/>
          </a:p>
          <a:p>
            <a:r>
              <a:rPr lang="sr-Cyrl-RS" b="1" dirty="0" smtClean="0"/>
              <a:t>Ректалне </a:t>
            </a:r>
            <a:r>
              <a:rPr lang="sr-Cyrl-RS" b="1" dirty="0"/>
              <a:t>пене </a:t>
            </a:r>
            <a:r>
              <a:rPr lang="sr-Latn-RS" b="1" dirty="0"/>
              <a:t>и супозиторије </a:t>
            </a:r>
            <a:r>
              <a:rPr lang="sr-Cyrl-RS" b="1" dirty="0"/>
              <a:t>се </a:t>
            </a:r>
            <a:r>
              <a:rPr lang="sr-Latn-RS" b="1" dirty="0"/>
              <a:t>задржавају се углавном у ректуму и </a:t>
            </a:r>
            <a:r>
              <a:rPr lang="sr-Cyrl-RS" b="1" dirty="0"/>
              <a:t>нижем делу дебелог црева-</a:t>
            </a:r>
            <a:r>
              <a:rPr lang="sr-Latn-RS" b="1" dirty="0"/>
              <a:t>сигмоидном </a:t>
            </a:r>
            <a:r>
              <a:rPr lang="sr-Cyrl-RS" b="1" dirty="0"/>
              <a:t>колону</a:t>
            </a:r>
            <a:r>
              <a:rPr lang="sr-Latn-RS" b="1" dirty="0" smtClean="0"/>
              <a:t>.</a:t>
            </a:r>
            <a:endParaRPr lang="en-US" b="1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sr-Cyrl-RS" dirty="0" smtClean="0"/>
              <a:t>Р</a:t>
            </a:r>
            <a:r>
              <a:rPr lang="sr-Latn-RS" dirty="0" smtClean="0"/>
              <a:t>ектална </a:t>
            </a:r>
            <a:r>
              <a:rPr lang="sr-Latn-RS" dirty="0"/>
              <a:t>примена лекова за локално деловање може бити погоднија за стања која утичу на дистални део дебелог </a:t>
            </a:r>
            <a:r>
              <a:rPr lang="sr-Latn-RS" dirty="0" smtClean="0"/>
              <a:t>црева,</a:t>
            </a:r>
            <a:r>
              <a:rPr lang="en-US" dirty="0" smtClean="0"/>
              <a:t> </a:t>
            </a:r>
            <a:r>
              <a:rPr lang="sr-Latn-RS" dirty="0" smtClean="0"/>
              <a:t>као </a:t>
            </a:r>
            <a:r>
              <a:rPr lang="sr-Latn-RS" dirty="0"/>
              <a:t>што </a:t>
            </a:r>
            <a:r>
              <a:rPr lang="sr-Latn-RS" dirty="0" smtClean="0"/>
              <a:t>су</a:t>
            </a:r>
            <a:r>
              <a:rPr lang="en-US" dirty="0" smtClean="0"/>
              <a:t>:</a:t>
            </a:r>
          </a:p>
          <a:p>
            <a:r>
              <a:rPr lang="sr-Latn-RS" dirty="0" smtClean="0"/>
              <a:t>проктитис </a:t>
            </a:r>
            <a:r>
              <a:rPr lang="sr-Latn-RS" dirty="0"/>
              <a:t>(упала слузнице ректума</a:t>
            </a:r>
            <a:r>
              <a:rPr lang="sr-Latn-RS" dirty="0" smtClean="0"/>
              <a:t>),</a:t>
            </a:r>
            <a:r>
              <a:rPr lang="sr-Cyrl-RS" dirty="0" smtClean="0"/>
              <a:t> </a:t>
            </a:r>
            <a:r>
              <a:rPr lang="sr-Latn-RS" dirty="0" smtClean="0"/>
              <a:t>хемороиди </a:t>
            </a:r>
            <a:r>
              <a:rPr lang="sr-Latn-RS" dirty="0"/>
              <a:t>и дистални колитис.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sr-Cyrl-RS" b="1" dirty="0" smtClean="0"/>
              <a:t>Улцерозни проктитис</a:t>
            </a:r>
            <a:r>
              <a:rPr lang="en-US" b="1" dirty="0" smtClean="0"/>
              <a:t> </a:t>
            </a:r>
            <a:r>
              <a:rPr lang="en-US" dirty="0"/>
              <a:t>(</a:t>
            </a:r>
            <a:r>
              <a:rPr lang="en-US" dirty="0" err="1"/>
              <a:t>улцерозни</a:t>
            </a:r>
            <a:r>
              <a:rPr lang="en-US" dirty="0"/>
              <a:t> </a:t>
            </a:r>
            <a:r>
              <a:rPr lang="en-US" dirty="0" err="1"/>
              <a:t>колитис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локализован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нивоу</a:t>
            </a:r>
            <a:r>
              <a:rPr lang="en-US" dirty="0"/>
              <a:t> </a:t>
            </a:r>
            <a:r>
              <a:rPr lang="en-US" dirty="0" err="1"/>
              <a:t>ректума</a:t>
            </a:r>
            <a:r>
              <a:rPr lang="en-US" dirty="0"/>
              <a:t>) </a:t>
            </a:r>
            <a:r>
              <a:rPr lang="sr-Cyrl-RS" dirty="0" smtClean="0"/>
              <a:t>- супозиторије </a:t>
            </a:r>
            <a:r>
              <a:rPr lang="sr-Cyrl-RS" dirty="0"/>
              <a:t>представљају први избор у односу на течне облике и ректалне пене због једноставности примене и допремања лека до циљног места где постоји </a:t>
            </a:r>
            <a:r>
              <a:rPr lang="sr-Cyrl-RS" dirty="0" smtClean="0"/>
              <a:t>запаљење.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b="1" dirty="0" smtClean="0"/>
              <a:t>Проктосигмоидитис</a:t>
            </a:r>
            <a:r>
              <a:rPr lang="sr-Cyrl-RS" dirty="0" smtClean="0"/>
              <a:t>-  </a:t>
            </a:r>
            <a:r>
              <a:rPr lang="sr-Cyrl-RS" dirty="0"/>
              <a:t>супозиторије су ефикасне у терапији </a:t>
            </a:r>
            <a:r>
              <a:rPr lang="sr-Cyrl-RS" dirty="0" smtClean="0"/>
              <a:t>јер </a:t>
            </a:r>
            <a:r>
              <a:rPr lang="sr-Cyrl-RS" dirty="0"/>
              <a:t>и он подразумева промене ограничене на дистални колон.</a:t>
            </a:r>
          </a:p>
          <a:p>
            <a:pPr marL="0" indent="0">
              <a:buNone/>
            </a:pPr>
            <a:endParaRPr lang="sr-Cyrl-R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733" y="1825879"/>
            <a:ext cx="3899862" cy="32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5472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СУПОЗИТОРИЈЕ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9" y="2121407"/>
            <a:ext cx="8260418" cy="4313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/>
              <a:t>Супозиторије против хемороида официналне су по</a:t>
            </a:r>
            <a:r>
              <a:rPr lang="en-US" dirty="0"/>
              <a:t> MF 2008</a:t>
            </a:r>
            <a:r>
              <a:rPr lang="sr-Cyrl-RS" dirty="0"/>
              <a:t>: </a:t>
            </a:r>
            <a:endParaRPr lang="sr-Cyrl-RS" dirty="0" smtClean="0"/>
          </a:p>
          <a:p>
            <a:r>
              <a:rPr lang="en-US" dirty="0" err="1" smtClean="0"/>
              <a:t>Suppositoria</a:t>
            </a:r>
            <a:r>
              <a:rPr lang="en-US" dirty="0" smtClean="0"/>
              <a:t> </a:t>
            </a:r>
            <a:r>
              <a:rPr lang="en-US" dirty="0" err="1"/>
              <a:t>antihaemorrhoidalia</a:t>
            </a:r>
            <a:r>
              <a:rPr lang="en-US" dirty="0"/>
              <a:t> I</a:t>
            </a:r>
            <a:r>
              <a:rPr lang="sr-Cyrl-RS" dirty="0"/>
              <a:t>- садржи цинк-оксид, бизмут субгалат, резорцинол; </a:t>
            </a:r>
            <a:endParaRPr lang="sr-Cyrl-RS" dirty="0" smtClean="0"/>
          </a:p>
          <a:p>
            <a:r>
              <a:rPr lang="en-US" dirty="0" err="1" smtClean="0"/>
              <a:t>Suppositoria</a:t>
            </a:r>
            <a:r>
              <a:rPr lang="en-US" dirty="0" smtClean="0"/>
              <a:t> </a:t>
            </a:r>
            <a:r>
              <a:rPr lang="en-US" dirty="0" err="1"/>
              <a:t>antihaemorrhoidalia</a:t>
            </a:r>
            <a:r>
              <a:rPr lang="en-US" dirty="0"/>
              <a:t> II</a:t>
            </a:r>
            <a:r>
              <a:rPr lang="sr-Cyrl-RS" dirty="0"/>
              <a:t>- садржи бензокаин, ефедрин-хидрохлорид и цинк-оксид; </a:t>
            </a:r>
            <a:endParaRPr lang="sr-Cyrl-RS" dirty="0" smtClean="0"/>
          </a:p>
          <a:p>
            <a:r>
              <a:rPr lang="en-US" dirty="0" err="1" smtClean="0"/>
              <a:t>Suppositoria</a:t>
            </a:r>
            <a:r>
              <a:rPr lang="en-US" dirty="0" smtClean="0"/>
              <a:t> </a:t>
            </a:r>
            <a:r>
              <a:rPr lang="en-US" dirty="0" err="1"/>
              <a:t>antihaemorrhoidalia</a:t>
            </a:r>
            <a:r>
              <a:rPr lang="en-US" dirty="0"/>
              <a:t> III</a:t>
            </a:r>
            <a:r>
              <a:rPr lang="sr-Cyrl-RS" dirty="0"/>
              <a:t> – садржи уљани течни екстракт кантариона. </a:t>
            </a:r>
            <a:endParaRPr lang="en-US" dirty="0"/>
          </a:p>
          <a:p>
            <a:pPr marL="0" indent="0">
              <a:buNone/>
            </a:pPr>
            <a:endParaRPr lang="sr-Cyrl-R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3866" y="770265"/>
            <a:ext cx="3064933" cy="180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1531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4284" y="606645"/>
            <a:ext cx="9598152" cy="566484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sr-Cyrl-RS" sz="23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23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Rp</a:t>
            </a:r>
            <a:r>
              <a:rPr lang="en-US" sz="2300" dirty="0" smtClean="0">
                <a:latin typeface="Cambria" panose="02040503050406030204" pitchFamily="18" charset="0"/>
                <a:ea typeface="Cambria" panose="02040503050406030204" pitchFamily="18" charset="0"/>
              </a:rPr>
              <a:t>/ </a:t>
            </a:r>
            <a:r>
              <a:rPr lang="en-US" sz="23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Glyceroli</a:t>
            </a:r>
            <a:r>
              <a:rPr lang="en-US" sz="23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suppositoria</a:t>
            </a:r>
            <a:r>
              <a:rPr lang="en-US" sz="2300" dirty="0" smtClean="0">
                <a:latin typeface="Cambria" panose="02040503050406030204" pitchFamily="18" charset="0"/>
                <a:ea typeface="Cambria" panose="02040503050406030204" pitchFamily="18" charset="0"/>
              </a:rPr>
              <a:t> II</a:t>
            </a:r>
          </a:p>
          <a:p>
            <a:pPr marL="0" indent="0">
              <a:buNone/>
            </a:pPr>
            <a:r>
              <a:rPr lang="en-US" sz="2300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</a:t>
            </a:r>
            <a:r>
              <a:rPr lang="en-US" sz="23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M.f</a:t>
            </a:r>
            <a:r>
              <a:rPr lang="en-US" sz="2300" dirty="0" smtClean="0">
                <a:latin typeface="Cambria" panose="02040503050406030204" pitchFamily="18" charset="0"/>
                <a:ea typeface="Cambria" panose="02040503050406030204" pitchFamily="18" charset="0"/>
              </a:rPr>
              <a:t>. supp. </a:t>
            </a:r>
            <a:r>
              <a:rPr lang="en-US" sz="23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D.t.d</a:t>
            </a:r>
            <a:r>
              <a:rPr lang="en-US" sz="2300" dirty="0" smtClean="0">
                <a:latin typeface="Cambria" panose="02040503050406030204" pitchFamily="18" charset="0"/>
                <a:ea typeface="Cambria" panose="02040503050406030204" pitchFamily="18" charset="0"/>
              </a:rPr>
              <a:t>. N V</a:t>
            </a:r>
          </a:p>
          <a:p>
            <a:pPr marL="0" indent="0">
              <a:buNone/>
            </a:pP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S. </a:t>
            </a:r>
            <a:r>
              <a:rPr lang="sr-Cyrl-RS" sz="2300" dirty="0" smtClean="0">
                <a:latin typeface="Cambria" panose="02040503050406030204" pitchFamily="18" charset="0"/>
                <a:ea typeface="Cambria" panose="02040503050406030204" pitchFamily="18" charset="0"/>
              </a:rPr>
              <a:t>Увече ставити један чепић у чмар</a:t>
            </a:r>
            <a:endParaRPr lang="en-US" sz="23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n-US" sz="23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sr-Cyrl-RS" sz="2300" dirty="0" smtClean="0">
                <a:latin typeface="Cambria" panose="02040503050406030204" pitchFamily="18" charset="0"/>
                <a:ea typeface="Cambria" panose="02040503050406030204" pitchFamily="18" charset="0"/>
              </a:rPr>
              <a:t>Супозиторија је официнална по МФ 2008.</a:t>
            </a:r>
          </a:p>
          <a:p>
            <a:pPr marL="0" indent="0">
              <a:buNone/>
            </a:pPr>
            <a:r>
              <a:rPr lang="sr-Cyrl-RS" sz="2300" dirty="0" smtClean="0">
                <a:latin typeface="Cambria" panose="02040503050406030204" pitchFamily="18" charset="0"/>
                <a:ea typeface="Cambria" panose="02040503050406030204" pitchFamily="18" charset="0"/>
              </a:rPr>
              <a:t>Састав:   </a:t>
            </a:r>
            <a:r>
              <a:rPr lang="en-US" sz="23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Natrii</a:t>
            </a:r>
            <a:r>
              <a:rPr lang="en-US" sz="23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stearas</a:t>
            </a:r>
            <a:r>
              <a:rPr lang="en-US" sz="2300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3,00</a:t>
            </a:r>
          </a:p>
          <a:p>
            <a:pPr marL="0" indent="0">
              <a:buNone/>
            </a:pP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     Glycerolum,85%   97,00</a:t>
            </a:r>
          </a:p>
          <a:p>
            <a:pPr marL="0" indent="0">
              <a:buNone/>
            </a:pPr>
            <a:endParaRPr lang="en-US" sz="23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sr-Cyrl-RS" sz="23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Израда</a:t>
            </a:r>
            <a:r>
              <a:rPr lang="sr-Cyrl-RS" sz="2300" dirty="0" smtClean="0">
                <a:latin typeface="Cambria" panose="02040503050406030204" pitchFamily="18" charset="0"/>
                <a:ea typeface="Cambria" panose="02040503050406030204" pitchFamily="18" charset="0"/>
              </a:rPr>
              <a:t>: Глицерол се загреје на 115-120 степени, дода се натријум стеарат и лагано меша уз одржавање одговарајуће температуре док се не добије једнолична бистра маса која се излива у калупе.</a:t>
            </a:r>
          </a:p>
          <a:p>
            <a:pPr marL="0" indent="0">
              <a:buNone/>
            </a:pPr>
            <a:endParaRPr lang="sr-Cyrl-RS" sz="23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sr-Cyrl-RS" sz="23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sr-Cyrl-RS" sz="23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Паковање</a:t>
            </a:r>
            <a:r>
              <a:rPr lang="sr-Cyrl-RS" sz="2300" dirty="0" smtClean="0">
                <a:latin typeface="Cambria" panose="02040503050406030204" pitchFamily="18" charset="0"/>
                <a:ea typeface="Cambria" panose="02040503050406030204" pitchFamily="18" charset="0"/>
              </a:rPr>
              <a:t>:  у пластичне калупе- супо-форме</a:t>
            </a:r>
          </a:p>
        </p:txBody>
      </p:sp>
    </p:spTree>
    <p:extLst>
      <p:ext uri="{BB962C8B-B14F-4D97-AF65-F5344CB8AC3E}">
        <p14:creationId xmlns:p14="http://schemas.microsoft.com/office/powerpoint/2010/main" val="33791112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400" dirty="0" smtClean="0"/>
              <a:t>Ректалне капсуле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9" y="2121407"/>
            <a:ext cx="8260418" cy="4313259"/>
          </a:xfrm>
        </p:spPr>
        <p:txBody>
          <a:bodyPr>
            <a:normAutofit/>
          </a:bodyPr>
          <a:lstStyle/>
          <a:p>
            <a:r>
              <a:rPr lang="ru-RU" dirty="0" smtClean="0"/>
              <a:t>Чврсти </a:t>
            </a:r>
            <a:r>
              <a:rPr lang="ru-RU" dirty="0"/>
              <a:t>дозирани облици</a:t>
            </a:r>
            <a:r>
              <a:rPr lang="en-US" dirty="0"/>
              <a:t>, </a:t>
            </a:r>
            <a:r>
              <a:rPr lang="ru-RU" dirty="0"/>
              <a:t>слични меким желатинским капсулама, осим што могу да буду превучене слојем лубриканса, ради лакше апликације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Глатке су површине и издуженог облика</a:t>
            </a:r>
            <a:r>
              <a:rPr lang="sr-Latn-RS" dirty="0"/>
              <a:t>.</a:t>
            </a:r>
            <a:r>
              <a:rPr lang="sr-Cyrl-RS" dirty="0"/>
              <a:t> </a:t>
            </a:r>
            <a:endParaRPr lang="sr-Cyrl-RS" dirty="0" smtClean="0"/>
          </a:p>
          <a:p>
            <a:r>
              <a:rPr lang="sr-Cyrl-RS" dirty="0" smtClean="0"/>
              <a:t>Користе </a:t>
            </a:r>
            <a:r>
              <a:rPr lang="sr-Cyrl-RS" dirty="0"/>
              <a:t>се за примену лидокаина и пропранолола како би побољшали апсорпцију јер ови лекови подлежу метаболизму првог пролаза кроз јетру. </a:t>
            </a:r>
            <a:endParaRPr lang="sr-Cyrl-RS" dirty="0" smtClean="0"/>
          </a:p>
          <a:p>
            <a:r>
              <a:rPr lang="en-US" dirty="0" err="1" smtClean="0"/>
              <a:t>Поред</a:t>
            </a:r>
            <a:r>
              <a:rPr lang="en-US" dirty="0" smtClean="0"/>
              <a:t> </a:t>
            </a:r>
            <a:r>
              <a:rPr lang="en-US" dirty="0" err="1"/>
              <a:t>капсула</a:t>
            </a:r>
            <a:r>
              <a:rPr lang="en-US" dirty="0"/>
              <a:t>, </a:t>
            </a:r>
            <a:r>
              <a:rPr lang="en-US" dirty="0" err="1"/>
              <a:t>могу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користити</a:t>
            </a:r>
            <a:r>
              <a:rPr lang="en-US" dirty="0"/>
              <a:t> и </a:t>
            </a:r>
            <a:r>
              <a:rPr lang="en-US" dirty="0" err="1"/>
              <a:t>таблете</a:t>
            </a:r>
            <a:r>
              <a:rPr lang="en-US" dirty="0"/>
              <a:t> и </a:t>
            </a:r>
            <a:r>
              <a:rPr lang="en-US" dirty="0" err="1"/>
              <a:t>прашкови</a:t>
            </a:r>
            <a:r>
              <a:rPr lang="en-US" dirty="0"/>
              <a:t> </a:t>
            </a:r>
            <a:r>
              <a:rPr lang="en-US" dirty="0" err="1"/>
              <a:t>намењени</a:t>
            </a:r>
            <a:r>
              <a:rPr lang="en-US" dirty="0"/>
              <a:t> </a:t>
            </a:r>
            <a:r>
              <a:rPr lang="en-US" dirty="0" err="1"/>
              <a:t>реконституцији</a:t>
            </a:r>
            <a:r>
              <a:rPr lang="en-US" dirty="0"/>
              <a:t> </a:t>
            </a:r>
            <a:r>
              <a:rPr lang="en-US" dirty="0" err="1"/>
              <a:t>пре</a:t>
            </a:r>
            <a:r>
              <a:rPr lang="en-US" dirty="0"/>
              <a:t> </a:t>
            </a:r>
            <a:r>
              <a:rPr lang="en-US" dirty="0" err="1"/>
              <a:t>примене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sr-Cyrl-RS" dirty="0" smtClean="0"/>
          </a:p>
        </p:txBody>
      </p:sp>
    </p:spTree>
    <p:extLst>
      <p:ext uri="{BB962C8B-B14F-4D97-AF65-F5344CB8AC3E}">
        <p14:creationId xmlns:p14="http://schemas.microsoft.com/office/powerpoint/2010/main" val="8332102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/>
              <a:t>Течни ректални облици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dirty="0" smtClean="0"/>
              <a:t>Течни </a:t>
            </a:r>
            <a:r>
              <a:rPr lang="ru-RU" sz="2200" dirty="0"/>
              <a:t>лековити облици за ректалну примену обухватају растворе, суспензије и емулзије- клизме. </a:t>
            </a:r>
            <a:endParaRPr lang="ru-RU" sz="2200" dirty="0" smtClean="0"/>
          </a:p>
          <a:p>
            <a:r>
              <a:rPr lang="ru-RU" sz="2200" dirty="0" smtClean="0"/>
              <a:t>Лековита </a:t>
            </a:r>
            <a:r>
              <a:rPr lang="ru-RU" sz="2200" dirty="0"/>
              <a:t>супстанце је растворена, суспендована или емулгована </a:t>
            </a:r>
          </a:p>
          <a:p>
            <a:r>
              <a:rPr lang="ru-RU" sz="2200" dirty="0" smtClean="0"/>
              <a:t>Из </a:t>
            </a:r>
            <a:r>
              <a:rPr lang="ru-RU" sz="2200" dirty="0"/>
              <a:t>ових облика </a:t>
            </a:r>
            <a:r>
              <a:rPr lang="ru-RU" sz="2200" b="1" dirty="0" smtClean="0"/>
              <a:t>лек се </a:t>
            </a:r>
            <a:r>
              <a:rPr lang="ru-RU" sz="2200" b="1" dirty="0"/>
              <a:t>апсорбује брже у односу на чврсте облике </a:t>
            </a:r>
            <a:r>
              <a:rPr lang="ru-RU" sz="2200" dirty="0"/>
              <a:t>попут супозиторија и таблета. </a:t>
            </a:r>
            <a:endParaRPr lang="ru-RU" sz="2200" dirty="0" smtClean="0"/>
          </a:p>
          <a:p>
            <a:r>
              <a:rPr lang="ru-RU" sz="2200" dirty="0" smtClean="0"/>
              <a:t>У </a:t>
            </a:r>
            <a:r>
              <a:rPr lang="ru-RU" sz="2200" dirty="0"/>
              <a:t>састав течних облика могу ући уља, глицерин или макроголи малих молекулских </a:t>
            </a:r>
            <a:r>
              <a:rPr lang="ru-RU" sz="2200" dirty="0" smtClean="0"/>
              <a:t>маса.</a:t>
            </a:r>
          </a:p>
          <a:p>
            <a:r>
              <a:rPr lang="ru-RU" sz="2200" dirty="0" smtClean="0"/>
              <a:t>Одабиром </a:t>
            </a:r>
            <a:r>
              <a:rPr lang="ru-RU" sz="2200" dirty="0"/>
              <a:t>састава клистира може се одредити ситемска или локална апсорпција лекова. </a:t>
            </a:r>
            <a:endParaRPr lang="en-US" sz="2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555" y="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3710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424112"/>
            <a:ext cx="10058400" cy="4050792"/>
          </a:xfrm>
        </p:spPr>
        <p:txBody>
          <a:bodyPr>
            <a:normAutofit fontScale="92500"/>
          </a:bodyPr>
          <a:lstStyle/>
          <a:p>
            <a:r>
              <a:rPr lang="ru-RU" sz="2100" dirty="0"/>
              <a:t>Волумен који се примењује помоћу клизме може износити од  2,5 ml до </a:t>
            </a:r>
            <a:r>
              <a:rPr lang="sr-Latn-RS" sz="2100" dirty="0" smtClean="0"/>
              <a:t>2000 ml.</a:t>
            </a:r>
            <a:endParaRPr lang="sr-Cyrl-RS" sz="2100" dirty="0" smtClean="0"/>
          </a:p>
          <a:p>
            <a:r>
              <a:rPr lang="ru-RU" sz="2100" b="1" dirty="0"/>
              <a:t>Микроклизме</a:t>
            </a:r>
            <a:r>
              <a:rPr lang="ru-RU" sz="2100" dirty="0"/>
              <a:t> су комфорније јер волумен који се примењује је мали и износи 5–10 </a:t>
            </a:r>
            <a:r>
              <a:rPr lang="en-US" sz="2100" dirty="0"/>
              <a:t>ml. </a:t>
            </a:r>
            <a:endParaRPr lang="ru-RU" sz="2100" dirty="0" smtClean="0"/>
          </a:p>
          <a:p>
            <a:r>
              <a:rPr lang="ru-RU" sz="2100" dirty="0" smtClean="0"/>
              <a:t>Уобичајено </a:t>
            </a:r>
            <a:r>
              <a:rPr lang="ru-RU" sz="2100" dirty="0"/>
              <a:t>се лековита супстанца примењује у пластичним боцама за истискивање за једнократну употребу са продуженим врхом за ректално уметање. </a:t>
            </a:r>
            <a:endParaRPr lang="ru-RU" sz="2100" dirty="0" smtClean="0"/>
          </a:p>
          <a:p>
            <a:r>
              <a:rPr lang="ru-RU" sz="2100" dirty="0" smtClean="0"/>
              <a:t>Мање </a:t>
            </a:r>
            <a:r>
              <a:rPr lang="ru-RU" sz="2100" dirty="0"/>
              <a:t>запремине течности се боље задржавају на контактној </a:t>
            </a:r>
            <a:r>
              <a:rPr lang="ru-RU" sz="2100" dirty="0" smtClean="0"/>
              <a:t>површини</a:t>
            </a:r>
          </a:p>
          <a:p>
            <a:r>
              <a:rPr lang="ru-RU" sz="2100" b="1" dirty="0" smtClean="0"/>
              <a:t>Примена </a:t>
            </a:r>
            <a:r>
              <a:rPr lang="ru-RU" sz="2100" b="1" dirty="0"/>
              <a:t>већих запремина од </a:t>
            </a:r>
            <a:r>
              <a:rPr lang="ru-RU" sz="2100" b="1" dirty="0" smtClean="0"/>
              <a:t>50-60 </a:t>
            </a:r>
            <a:r>
              <a:rPr lang="ru-RU" sz="2100" b="1" dirty="0"/>
              <a:t>ml може стимулисати </a:t>
            </a:r>
            <a:r>
              <a:rPr lang="ru-RU" sz="2100" b="1" dirty="0" smtClean="0"/>
              <a:t>дефекацију! </a:t>
            </a:r>
          </a:p>
          <a:p>
            <a:r>
              <a:rPr lang="ru-RU" sz="2100" b="1" dirty="0"/>
              <a:t>Како би се постигао жељени терапијски учинак након апликације клизме или пене пацијент треба да остане у лежећем положају још 20-30 минута. </a:t>
            </a:r>
            <a:endParaRPr lang="ru-RU" sz="2100" b="1" dirty="0" smtClean="0"/>
          </a:p>
          <a:p>
            <a:r>
              <a:rPr lang="ru-RU" sz="2100" dirty="0" smtClean="0"/>
              <a:t>Недостатак </a:t>
            </a:r>
            <a:r>
              <a:rPr lang="ru-RU" sz="2100" dirty="0"/>
              <a:t>примене ректалних течних препарата </a:t>
            </a:r>
            <a:r>
              <a:rPr lang="ru-RU" sz="2100" b="1" dirty="0"/>
              <a:t>је могућност цурења лека </a:t>
            </a:r>
            <a:r>
              <a:rPr lang="ru-RU" sz="2100" dirty="0"/>
              <a:t>у одређеној мери што утиче на апсорпцију. </a:t>
            </a:r>
            <a:endParaRPr lang="en-US" sz="21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1561" y="0"/>
            <a:ext cx="4235117" cy="19943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86"/>
          <a:stretch/>
        </p:blipFill>
        <p:spPr>
          <a:xfrm>
            <a:off x="6843578" y="72425"/>
            <a:ext cx="3068238" cy="213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5774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/>
              <a:t>Течни ректални облици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Раствори за клистирање имају већи капацитет ширења у односу на супозиторије и ректалне пене које се задржавају на нивоу ректума и сигмоидног колона. 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Најчешће </a:t>
            </a:r>
            <a:r>
              <a:rPr lang="ru-RU" dirty="0"/>
              <a:t>се течни облици </a:t>
            </a:r>
            <a:r>
              <a:rPr lang="ru-RU" dirty="0" smtClean="0"/>
              <a:t>користе: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За пражњење </a:t>
            </a:r>
            <a:r>
              <a:rPr lang="ru-RU" dirty="0"/>
              <a:t>и припрему црева за дијагностичке и оперативне процедуре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За </a:t>
            </a:r>
            <a:r>
              <a:rPr lang="ru-RU" dirty="0"/>
              <a:t>локализовани третман инфламаторних болести црева, улцерозног колитиса.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Дијагностика- ректално </a:t>
            </a:r>
            <a:r>
              <a:rPr lang="ru-RU" dirty="0"/>
              <a:t>се може применити  контрастно средство.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Раствор </a:t>
            </a:r>
            <a:r>
              <a:rPr lang="ru-RU" dirty="0"/>
              <a:t>за ректалну примену са диазепамом официналан је по MF 2008 и индикован код статуса епилептикуса, фебрилних конвулзија. </a:t>
            </a:r>
            <a:endParaRPr lang="sr-Latn-R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555" y="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965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7FE69-B3F3-463D-BF29-0B7341AA8C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4195" y="1889501"/>
            <a:ext cx="4754880" cy="640080"/>
          </a:xfrm>
        </p:spPr>
        <p:txBody>
          <a:bodyPr>
            <a:normAutofit fontScale="62500" lnSpcReduction="20000"/>
          </a:bodyPr>
          <a:lstStyle/>
          <a:p>
            <a:endParaRPr lang="sr-Latn-RS" dirty="0" smtClean="0"/>
          </a:p>
          <a:p>
            <a:r>
              <a:rPr lang="sr-Cyrl-RS" sz="3500" dirty="0" smtClean="0"/>
              <a:t>Погодан</a:t>
            </a:r>
            <a:r>
              <a:rPr lang="sr-Latn-RS" sz="3500" dirty="0"/>
              <a:t> </a:t>
            </a:r>
            <a:r>
              <a:rPr lang="sr-Cyrl-RS" sz="3500" dirty="0" smtClean="0"/>
              <a:t> за лекове који: </a:t>
            </a:r>
            <a:endParaRPr lang="en-US" sz="35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C6B866-141C-48B1-AFFD-A0633201BD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474352" y="2798186"/>
            <a:ext cx="7141279" cy="3291840"/>
          </a:xfrm>
        </p:spPr>
        <p:txBody>
          <a:bodyPr>
            <a:normAutofit/>
          </a:bodyPr>
          <a:lstStyle/>
          <a:p>
            <a:pPr lvl="0"/>
            <a:r>
              <a:rPr lang="sr-Latn-RS" dirty="0"/>
              <a:t>Подлежу </a:t>
            </a:r>
            <a:r>
              <a:rPr lang="sr-Cyrl-RS" dirty="0"/>
              <a:t>метаболизму првог пролаза кроз јетру</a:t>
            </a:r>
            <a:endParaRPr lang="en-US" dirty="0"/>
          </a:p>
          <a:p>
            <a:pPr lvl="0"/>
            <a:r>
              <a:rPr lang="sr-Cyrl-RS" dirty="0"/>
              <a:t>Ограничено се апсорбују из горњих партија ГИТ-а</a:t>
            </a:r>
            <a:endParaRPr lang="en-US" dirty="0"/>
          </a:p>
          <a:p>
            <a:pPr lvl="0"/>
            <a:r>
              <a:rPr lang="sr-Cyrl-RS" dirty="0"/>
              <a:t>Разграђују се у ГИТ-у или проузрокују иритацију слузнице желуца</a:t>
            </a:r>
            <a:endParaRPr lang="en-US" dirty="0"/>
          </a:p>
          <a:p>
            <a:pPr lvl="0"/>
            <a:r>
              <a:rPr lang="sr-Cyrl-RS" dirty="0"/>
              <a:t>Делују локално на нивоу ректума или </a:t>
            </a:r>
            <a:r>
              <a:rPr lang="sr-Latn-RS" dirty="0"/>
              <a:t> дистално</a:t>
            </a:r>
            <a:r>
              <a:rPr lang="sr-Cyrl-RS" dirty="0"/>
              <a:t>г</a:t>
            </a:r>
            <a:r>
              <a:rPr lang="sr-Latn-RS" dirty="0"/>
              <a:t> црева.</a:t>
            </a:r>
            <a:endParaRPr lang="en-US" dirty="0"/>
          </a:p>
          <a:p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844"/>
            <a:ext cx="3694545" cy="192534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995" y="-25024"/>
            <a:ext cx="3324225" cy="19145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4545" y="-35844"/>
            <a:ext cx="2457450" cy="192534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15631" y="0"/>
            <a:ext cx="2238375" cy="1889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54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315"/>
    </mc:Choice>
    <mc:Fallback xmlns="">
      <p:transition spd="slow" advTm="144315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/>
              <a:t>Улцерозни колитис- избор дозираног облика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6871885" cy="405079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Улцерозни </a:t>
            </a:r>
            <a:r>
              <a:rPr lang="ru-RU" dirty="0"/>
              <a:t>колитис је хронична запаљенска болест колона, а у зависности од отога у ком се делу развила промена разликују се: </a:t>
            </a:r>
            <a:endParaRPr lang="ru-RU" dirty="0" smtClean="0"/>
          </a:p>
          <a:p>
            <a:r>
              <a:rPr lang="ru-RU" dirty="0" smtClean="0"/>
              <a:t>улцерозни </a:t>
            </a:r>
            <a:r>
              <a:rPr lang="ru-RU" dirty="0"/>
              <a:t>проктитис, </a:t>
            </a:r>
            <a:endParaRPr lang="ru-RU" dirty="0" smtClean="0"/>
          </a:p>
          <a:p>
            <a:r>
              <a:rPr lang="ru-RU" dirty="0" smtClean="0"/>
              <a:t>левострани </a:t>
            </a:r>
            <a:r>
              <a:rPr lang="ru-RU" dirty="0"/>
              <a:t>колитис </a:t>
            </a:r>
            <a:endParaRPr lang="ru-RU" dirty="0" smtClean="0"/>
          </a:p>
          <a:p>
            <a:r>
              <a:rPr lang="ru-RU" dirty="0"/>
              <a:t>панколитис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Супозиторије избор </a:t>
            </a:r>
            <a:r>
              <a:rPr lang="ru-RU" dirty="0"/>
              <a:t>у терапији улцерозног </a:t>
            </a:r>
            <a:r>
              <a:rPr lang="ru-RU" dirty="0" smtClean="0"/>
              <a:t>проктитиса!</a:t>
            </a:r>
          </a:p>
          <a:p>
            <a:r>
              <a:rPr lang="ru-RU" dirty="0" smtClean="0"/>
              <a:t>Супозиторије </a:t>
            </a:r>
            <a:r>
              <a:rPr lang="ru-RU" b="1" dirty="0" smtClean="0"/>
              <a:t>НЕ МОГУ </a:t>
            </a:r>
            <a:r>
              <a:rPr lang="ru-RU" dirty="0" smtClean="0"/>
              <a:t>лечити </a:t>
            </a:r>
            <a:r>
              <a:rPr lang="ru-RU" dirty="0"/>
              <a:t>левострани </a:t>
            </a:r>
            <a:r>
              <a:rPr lang="ru-RU" dirty="0" smtClean="0"/>
              <a:t>колитис- запаљење </a:t>
            </a:r>
            <a:r>
              <a:rPr lang="ru-RU" dirty="0"/>
              <a:t>које почиње у ректуму и шири се до завоја дебелог црева који је најближи слезини. </a:t>
            </a:r>
          </a:p>
          <a:p>
            <a:r>
              <a:rPr lang="ru-RU" dirty="0" smtClean="0"/>
              <a:t>Супозиторије </a:t>
            </a:r>
            <a:r>
              <a:rPr lang="ru-RU" dirty="0"/>
              <a:t>немају довољан капацитет ширења лека и деловања на промене у левом колону које су удаљене преко 15 cm од анусу. </a:t>
            </a:r>
            <a:endParaRPr lang="ru-RU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733" y="1597279"/>
            <a:ext cx="3899862" cy="32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0343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/>
              <a:t>Улцерозни колитис- избор дозираног облика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6871885" cy="4050792"/>
          </a:xfrm>
        </p:spPr>
        <p:txBody>
          <a:bodyPr>
            <a:normAutofit/>
          </a:bodyPr>
          <a:lstStyle/>
          <a:p>
            <a:r>
              <a:rPr lang="ru-RU" dirty="0" smtClean="0"/>
              <a:t>Левострани колитис- </a:t>
            </a:r>
            <a:r>
              <a:rPr lang="ru-RU" dirty="0"/>
              <a:t>течни облици и ректалне пене би били делотворни. </a:t>
            </a:r>
          </a:p>
          <a:p>
            <a:r>
              <a:rPr lang="ru-RU" dirty="0"/>
              <a:t>Клизме су способне да се шире до оштрог завоја између трансверзалног и десцедентног колона. </a:t>
            </a:r>
            <a:endParaRPr lang="ru-RU" dirty="0" smtClean="0"/>
          </a:p>
          <a:p>
            <a:r>
              <a:rPr lang="ru-RU" dirty="0" smtClean="0"/>
              <a:t>Панколитис </a:t>
            </a:r>
            <a:r>
              <a:rPr lang="ru-RU" dirty="0"/>
              <a:t>или панулцерозни (тотални колитис) </a:t>
            </a:r>
            <a:r>
              <a:rPr lang="ru-RU" dirty="0" smtClean="0"/>
              <a:t>-инфламација </a:t>
            </a:r>
            <a:r>
              <a:rPr lang="ru-RU" dirty="0"/>
              <a:t>захвата цело дебело црево, трансверзални и асцедентни колон. </a:t>
            </a:r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/>
              <a:t>том случају, терапија се започиње комбинацијом оралних и ректалних лекова-месалазин </a:t>
            </a:r>
            <a:endParaRPr lang="ru-RU" dirty="0" smtClean="0"/>
          </a:p>
          <a:p>
            <a:r>
              <a:rPr lang="ru-RU" b="1" dirty="0" smtClean="0"/>
              <a:t>Лек сеиз </a:t>
            </a:r>
            <a:r>
              <a:rPr lang="ru-RU" b="1" dirty="0"/>
              <a:t>ректалне формулације, чак ни из клизме и пене, не може допремити до асцедентног колона који је далеко од ректума. </a:t>
            </a:r>
            <a:endParaRPr lang="sr-Latn-RS" b="1" dirty="0"/>
          </a:p>
          <a:p>
            <a:endParaRPr lang="sr-Latn-R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733" y="1597279"/>
            <a:ext cx="3899862" cy="32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7225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300" b="1" dirty="0"/>
              <a:t>Получврсти ректални облици- </a:t>
            </a:r>
            <a:r>
              <a:rPr lang="ru-RU" sz="3300" b="1" dirty="0" smtClean="0"/>
              <a:t>масти, гелови</a:t>
            </a:r>
            <a:r>
              <a:rPr lang="ru-RU" sz="3300" b="1" dirty="0"/>
              <a:t>, </a:t>
            </a:r>
            <a:r>
              <a:rPr lang="ru-RU" b="1" dirty="0"/>
              <a:t/>
            </a:r>
            <a:br>
              <a:rPr lang="ru-RU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Најчешћи </a:t>
            </a:r>
            <a:r>
              <a:rPr lang="ru-RU" sz="2500" dirty="0"/>
              <a:t>получврсти ректални облици су гелови и </a:t>
            </a:r>
            <a:r>
              <a:rPr lang="ru-RU" sz="2500" dirty="0" smtClean="0"/>
              <a:t>масти. </a:t>
            </a:r>
          </a:p>
          <a:p>
            <a:pPr marL="0" indent="0">
              <a:buNone/>
            </a:pPr>
            <a:endParaRPr lang="ru-RU" sz="2500" dirty="0" smtClean="0"/>
          </a:p>
          <a:p>
            <a:r>
              <a:rPr lang="ru-RU" sz="2500" dirty="0" smtClean="0"/>
              <a:t>Примена </a:t>
            </a:r>
            <a:r>
              <a:rPr lang="ru-RU" sz="2500" dirty="0"/>
              <a:t>ових препарата захтева употребу апликатора који мора бити напуњен формулацијом лека. </a:t>
            </a:r>
          </a:p>
          <a:p>
            <a:pPr marL="0" indent="0">
              <a:buNone/>
            </a:pPr>
            <a:endParaRPr lang="ru-RU" sz="25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0608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300" b="1" dirty="0" smtClean="0"/>
              <a:t>Ректалне масти</a:t>
            </a:r>
            <a:r>
              <a:rPr lang="ru-RU" b="1" dirty="0"/>
              <a:t/>
            </a:r>
            <a:br>
              <a:rPr lang="ru-RU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7329085" cy="4050792"/>
          </a:xfrm>
        </p:spPr>
        <p:txBody>
          <a:bodyPr>
            <a:normAutofit/>
          </a:bodyPr>
          <a:lstStyle/>
          <a:p>
            <a:r>
              <a:rPr lang="sr-Cyrl-RS" dirty="0"/>
              <a:t>П</a:t>
            </a:r>
            <a:r>
              <a:rPr lang="sr-Cyrl-RS" dirty="0" smtClean="0"/>
              <a:t>олучврсти </a:t>
            </a:r>
            <a:r>
              <a:rPr lang="sr-Cyrl-RS" dirty="0"/>
              <a:t>препарати за ректалну примену који се најчешће користе у циљу ублажавања инфламације или лечења инфекција ректалног региона. </a:t>
            </a:r>
            <a:endParaRPr lang="sr-Cyrl-RS" dirty="0" smtClean="0"/>
          </a:p>
          <a:p>
            <a:r>
              <a:rPr lang="sr-Cyrl-RS" dirty="0" smtClean="0"/>
              <a:t>Највећу </a:t>
            </a:r>
            <a:r>
              <a:rPr lang="sr-Cyrl-RS" dirty="0"/>
              <a:t>примену имају у локалној терапији хемороида.</a:t>
            </a:r>
            <a:r>
              <a:rPr lang="en-US" dirty="0"/>
              <a:t> </a:t>
            </a:r>
            <a:endParaRPr lang="sr-Cyrl-RS" dirty="0" smtClean="0"/>
          </a:p>
          <a:p>
            <a:r>
              <a:rPr lang="sr-Cyrl-RS" dirty="0" smtClean="0"/>
              <a:t>Као</a:t>
            </a:r>
            <a:r>
              <a:rPr lang="en-US" dirty="0" smtClean="0"/>
              <a:t> </a:t>
            </a:r>
            <a:r>
              <a:rPr lang="en-US" dirty="0" err="1"/>
              <a:t>подлоге</a:t>
            </a:r>
            <a:r>
              <a:rPr lang="en-US" dirty="0"/>
              <a:t> у </a:t>
            </a:r>
            <a:r>
              <a:rPr lang="en-US" dirty="0" err="1"/>
              <a:t>мастима</a:t>
            </a:r>
            <a:r>
              <a:rPr lang="en-US" dirty="0"/>
              <a:t> </a:t>
            </a:r>
            <a:r>
              <a:rPr lang="en-US" dirty="0" err="1"/>
              <a:t>против</a:t>
            </a:r>
            <a:r>
              <a:rPr lang="en-US" dirty="0"/>
              <a:t> </a:t>
            </a:r>
            <a:r>
              <a:rPr lang="en-US" dirty="0" err="1"/>
              <a:t>хемороида</a:t>
            </a:r>
            <a:r>
              <a:rPr lang="sr-Cyrl-RS" dirty="0"/>
              <a:t> користе се чврсти, меки и течни парафин, ланолин, биљна уља, синтетски глицериди, макроголи. </a:t>
            </a:r>
            <a:endParaRPr lang="sr-Cyrl-RS" dirty="0" smtClean="0"/>
          </a:p>
          <a:p>
            <a:r>
              <a:rPr lang="sr-Cyrl-RS" dirty="0" smtClean="0"/>
              <a:t>По </a:t>
            </a:r>
            <a:r>
              <a:rPr lang="en-US" dirty="0"/>
              <a:t>MF 2008 </a:t>
            </a:r>
            <a:r>
              <a:rPr lang="sr-Cyrl-RS" dirty="0"/>
              <a:t>официнална је </a:t>
            </a:r>
            <a:r>
              <a:rPr lang="en-US" i="1" dirty="0" err="1"/>
              <a:t>Unguentum</a:t>
            </a:r>
            <a:r>
              <a:rPr lang="en-US" i="1" dirty="0"/>
              <a:t> </a:t>
            </a:r>
            <a:r>
              <a:rPr lang="en-US" i="1" dirty="0" err="1"/>
              <a:t>antihaemorrhoidale</a:t>
            </a:r>
            <a:r>
              <a:rPr lang="en-US" i="1" dirty="0"/>
              <a:t> I</a:t>
            </a:r>
            <a:r>
              <a:rPr lang="sr-Cyrl-RS" dirty="0"/>
              <a:t> која садржи ефедрин хидрохлорид, бензокаин, резорцинол, бизмут субгалат и перуански балзам. </a:t>
            </a:r>
            <a:endParaRPr lang="sr-Cyrl-RS" dirty="0" smtClean="0"/>
          </a:p>
          <a:p>
            <a:r>
              <a:rPr lang="sr-Cyrl-RS" dirty="0" smtClean="0"/>
              <a:t>Примењују </a:t>
            </a:r>
            <a:r>
              <a:rPr lang="sr-Cyrl-RS" dirty="0"/>
              <a:t>се уз помоћ апликатора који се уводи у анус или се примењују перианално.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267" y="889000"/>
            <a:ext cx="3403600" cy="462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3031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300" b="1" dirty="0" smtClean="0"/>
              <a:t>Ректалн</a:t>
            </a:r>
            <a:r>
              <a:rPr lang="sr-Cyrl-RS" sz="3300" b="1" dirty="0" smtClean="0"/>
              <a:t>И ГЕЛ</a:t>
            </a:r>
            <a:r>
              <a:rPr lang="ru-RU" b="1" dirty="0"/>
              <a:t/>
            </a:r>
            <a:br>
              <a:rPr lang="ru-RU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7329085" cy="4050792"/>
          </a:xfrm>
        </p:spPr>
        <p:txBody>
          <a:bodyPr>
            <a:normAutofit fontScale="77500" lnSpcReduction="20000"/>
          </a:bodyPr>
          <a:lstStyle/>
          <a:p>
            <a:r>
              <a:rPr lang="sr-Cyrl-RS" dirty="0" smtClean="0"/>
              <a:t>С</a:t>
            </a:r>
            <a:r>
              <a:rPr lang="sr-Latn-RS" dirty="0" smtClean="0"/>
              <a:t>адржи </a:t>
            </a:r>
            <a:r>
              <a:rPr lang="sr-Latn-RS" dirty="0"/>
              <a:t>растварач унутар полимерне мреже</a:t>
            </a:r>
            <a:r>
              <a:rPr lang="sr-Cyrl-RS" dirty="0"/>
              <a:t>, што доприноси настанку </a:t>
            </a:r>
            <a:r>
              <a:rPr lang="sr-Latn-RS" dirty="0"/>
              <a:t>вискозн</a:t>
            </a:r>
            <a:r>
              <a:rPr lang="sr-Cyrl-RS" dirty="0"/>
              <a:t>е</a:t>
            </a:r>
            <a:r>
              <a:rPr lang="sr-Latn-RS" dirty="0"/>
              <a:t> конзистенције. </a:t>
            </a:r>
            <a:endParaRPr lang="sr-Cyrl-RS" dirty="0" smtClean="0"/>
          </a:p>
          <a:p>
            <a:r>
              <a:rPr lang="sr-Cyrl-RS" b="1" dirty="0" smtClean="0"/>
              <a:t>Вискозитет</a:t>
            </a:r>
            <a:r>
              <a:rPr lang="sr-Cyrl-RS" dirty="0" smtClean="0"/>
              <a:t> </a:t>
            </a:r>
            <a:r>
              <a:rPr lang="sr-Cyrl-RS" dirty="0"/>
              <a:t>је важан параметар који утиче на распростирање ректалних гелова, место испоруке лека, део лека који подлеже проласку кроз јетру. </a:t>
            </a:r>
            <a:endParaRPr lang="sr-Cyrl-RS" dirty="0" smtClean="0"/>
          </a:p>
          <a:p>
            <a:r>
              <a:rPr lang="sr-Cyrl-RS" dirty="0" smtClean="0"/>
              <a:t>Вискозитет </a:t>
            </a:r>
            <a:r>
              <a:rPr lang="sr-Cyrl-RS" dirty="0"/>
              <a:t>се може се модификовати додатком г</a:t>
            </a:r>
            <a:r>
              <a:rPr lang="sr-Latn-RS" dirty="0"/>
              <a:t>лицерола, пропилен гликола и електролита. </a:t>
            </a:r>
            <a:endParaRPr lang="sr-Cyrl-RS" dirty="0" smtClean="0"/>
          </a:p>
          <a:p>
            <a:r>
              <a:rPr lang="sr-Cyrl-RS" dirty="0" smtClean="0"/>
              <a:t>На </a:t>
            </a:r>
            <a:r>
              <a:rPr lang="sr-Cyrl-RS" dirty="0"/>
              <a:t>тржишту се налази диазепам у формулацији ректалног гела који се користи за лечење конвулзија. </a:t>
            </a:r>
            <a:endParaRPr lang="en-US" dirty="0" smtClean="0"/>
          </a:p>
          <a:p>
            <a:r>
              <a:rPr lang="sr-Cyrl-RS" dirty="0" smtClean="0"/>
              <a:t>Поред </a:t>
            </a:r>
            <a:r>
              <a:rPr lang="sr-Cyrl-RS" dirty="0"/>
              <a:t>вискозитета, акценат се ставља и на </a:t>
            </a:r>
            <a:r>
              <a:rPr lang="sr-Cyrl-RS" b="1" dirty="0"/>
              <a:t>мукоадхезију</a:t>
            </a:r>
            <a:r>
              <a:rPr lang="sr-Cyrl-RS" dirty="0"/>
              <a:t>, односно довољно дуго задржавање лека на слузници које се постиже применом мукоадхезивних полимера. </a:t>
            </a:r>
            <a:endParaRPr lang="en-US" dirty="0" smtClean="0"/>
          </a:p>
          <a:p>
            <a:r>
              <a:rPr lang="sr-Cyrl-RS" dirty="0" smtClean="0"/>
              <a:t>Мукоадхезивни </a:t>
            </a:r>
            <a:r>
              <a:rPr lang="sr-Cyrl-RS" dirty="0"/>
              <a:t>полимери </a:t>
            </a:r>
            <a:r>
              <a:rPr lang="sr-Cyrl-RS" dirty="0" smtClean="0"/>
              <a:t>обухватају</a:t>
            </a:r>
            <a:r>
              <a:rPr lang="en-US" dirty="0"/>
              <a:t>:</a:t>
            </a:r>
            <a:r>
              <a:rPr lang="sr-Cyrl-RS" dirty="0" smtClean="0"/>
              <a:t> </a:t>
            </a:r>
            <a:r>
              <a:rPr lang="sr-Cyrl-RS" dirty="0"/>
              <a:t>карбопол, хидроксипропил метил целулозу, хидроксиетил целулозу, метилцелулозу, натријум алгинат</a:t>
            </a:r>
            <a:r>
              <a:rPr lang="sr-Cyrl-RS" dirty="0" smtClean="0"/>
              <a:t>.</a:t>
            </a:r>
            <a:endParaRPr lang="en-US" dirty="0" smtClean="0"/>
          </a:p>
          <a:p>
            <a:r>
              <a:rPr lang="sr-Cyrl-RS" dirty="0" smtClean="0"/>
              <a:t> </a:t>
            </a:r>
            <a:r>
              <a:rPr lang="sr-Cyrl-RS" dirty="0"/>
              <a:t>Ови полимери доприносе већој чврстини гела захваљујући присусву карбоксилне групе у полимеру која ступа у интеракцију са гелском структуром.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5882" b="32957"/>
          <a:stretch/>
        </p:blipFill>
        <p:spPr>
          <a:xfrm rot="5400000">
            <a:off x="8652933" y="2023533"/>
            <a:ext cx="4360333" cy="192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5420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300" b="1" dirty="0" smtClean="0"/>
              <a:t>Ректалн</a:t>
            </a:r>
            <a:r>
              <a:rPr lang="sr-Cyrl-RS" sz="3300" b="1" dirty="0" smtClean="0"/>
              <a:t>И ГЕЛ</a:t>
            </a:r>
            <a:r>
              <a:rPr lang="ru-RU" b="1" dirty="0"/>
              <a:t/>
            </a:r>
            <a:br>
              <a:rPr lang="ru-RU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7329085" cy="4050792"/>
          </a:xfrm>
        </p:spPr>
        <p:txBody>
          <a:bodyPr>
            <a:normAutofit fontScale="77500" lnSpcReduction="20000"/>
          </a:bodyPr>
          <a:lstStyle/>
          <a:p>
            <a:r>
              <a:rPr lang="sr-Cyrl-RS" dirty="0" smtClean="0"/>
              <a:t>Мукоадхезија </a:t>
            </a:r>
            <a:r>
              <a:rPr lang="sr-Cyrl-RS" dirty="0"/>
              <a:t>подразумева формирање водоничних веза између полимера и ологосахарида из ректалне мукозе. </a:t>
            </a:r>
            <a:endParaRPr lang="en-US" dirty="0" smtClean="0"/>
          </a:p>
          <a:p>
            <a:r>
              <a:rPr lang="sr-Cyrl-RS" dirty="0" smtClean="0"/>
              <a:t>На </a:t>
            </a:r>
            <a:r>
              <a:rPr lang="sr-Cyrl-RS" dirty="0"/>
              <a:t>тај начин се продужава време контакта лека и мукозе, побољшава ослобађање и апсорпција лека. </a:t>
            </a:r>
            <a:endParaRPr lang="en-US" dirty="0" smtClean="0"/>
          </a:p>
          <a:p>
            <a:r>
              <a:rPr lang="sr-Cyrl-RS" dirty="0" smtClean="0"/>
              <a:t>Додатак </a:t>
            </a:r>
            <a:r>
              <a:rPr lang="sr-Cyrl-RS" dirty="0"/>
              <a:t>деривата целулозе може бити значајан и са аспекта формулисања хидрогелова са контролисаним ослобађањем, јер отицање полимера током времена омогућава да се лек ослобађа континуираном брзином</a:t>
            </a:r>
            <a:r>
              <a:rPr lang="sr-Cyrl-RS" dirty="0" smtClean="0"/>
              <a:t>.</a:t>
            </a:r>
            <a:endParaRPr lang="en-US" dirty="0" smtClean="0"/>
          </a:p>
          <a:p>
            <a:r>
              <a:rPr lang="sr-Cyrl-RS" dirty="0"/>
              <a:t>У</a:t>
            </a:r>
            <a:r>
              <a:rPr lang="sr-Cyrl-RS" dirty="0" smtClean="0"/>
              <a:t> </a:t>
            </a:r>
            <a:r>
              <a:rPr lang="sr-Cyrl-RS" dirty="0"/>
              <a:t>пракси се користе и термосензитивни полимери као што су </a:t>
            </a:r>
            <a:r>
              <a:rPr lang="sr-Cyrl-RS" b="1" dirty="0"/>
              <a:t>полоксамери</a:t>
            </a:r>
            <a:r>
              <a:rPr lang="sr-Cyrl-RS" dirty="0"/>
              <a:t>, који су заслужни за течно стање препарата на собној температури и прелазак у гел на телесној температури. </a:t>
            </a:r>
            <a:endParaRPr lang="sr-Cyrl-RS" dirty="0" smtClean="0"/>
          </a:p>
          <a:p>
            <a:r>
              <a:rPr lang="sr-Cyrl-RS" dirty="0" smtClean="0"/>
              <a:t>Овом </a:t>
            </a:r>
            <a:r>
              <a:rPr lang="sr-Cyrl-RS" dirty="0"/>
              <a:t>формулацијом се ограничава ширење препарата и унапређује контакт са слузницом ректума, међутим полоксамери нису довољни за постизање адекватне мукоадхезије. </a:t>
            </a:r>
            <a:endParaRPr lang="sr-Cyrl-RS" dirty="0" smtClean="0"/>
          </a:p>
          <a:p>
            <a:r>
              <a:rPr lang="sr-Cyrl-RS" dirty="0" smtClean="0"/>
              <a:t>Такође </a:t>
            </a:r>
            <a:r>
              <a:rPr lang="sr-Cyrl-RS" dirty="0"/>
              <a:t>гелови на бази полоксамера поседују слабу механичку чврстоћу и високу пропустљивост за воду што се превазилази њиховом комбинованом применом са претходно наведеним мукоадхезивним полимерима. 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5882" b="32957"/>
          <a:stretch/>
        </p:blipFill>
        <p:spPr>
          <a:xfrm rot="5400000">
            <a:off x="8652933" y="2023533"/>
            <a:ext cx="4360333" cy="192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5102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300" b="1" dirty="0" smtClean="0"/>
              <a:t>Ректалн</a:t>
            </a:r>
            <a:r>
              <a:rPr lang="sr-Cyrl-RS" sz="3300" b="1" dirty="0" smtClean="0"/>
              <a:t>е пене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58941"/>
            <a:ext cx="7329085" cy="4050792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Препарати </a:t>
            </a:r>
            <a:r>
              <a:rPr lang="sr-Cyrl-RS" dirty="0"/>
              <a:t>који се састоје од велике запремине гасе диспергованих у течности која садржи једну или више лековитих супстанци, ПАМ и остале ексципијенсе. </a:t>
            </a:r>
            <a:endParaRPr lang="sr-Cyrl-RS" dirty="0" smtClean="0"/>
          </a:p>
          <a:p>
            <a:r>
              <a:rPr lang="sr-Cyrl-RS" dirty="0" smtClean="0"/>
              <a:t>Улога </a:t>
            </a:r>
            <a:r>
              <a:rPr lang="sr-Cyrl-RS" dirty="0"/>
              <a:t>ПАМ је у стварању </a:t>
            </a:r>
            <a:r>
              <a:rPr lang="sr-Cyrl-RS" dirty="0" smtClean="0"/>
              <a:t>пене</a:t>
            </a:r>
          </a:p>
          <a:p>
            <a:r>
              <a:rPr lang="sr-Cyrl-RS" dirty="0" smtClean="0"/>
              <a:t>Могу </a:t>
            </a:r>
            <a:r>
              <a:rPr lang="sr-Cyrl-RS" dirty="0"/>
              <a:t>се додати и конзерванси – метил, пропил </a:t>
            </a:r>
            <a:r>
              <a:rPr lang="sr-Cyrl-RS" dirty="0" smtClean="0"/>
              <a:t>парабени.</a:t>
            </a:r>
          </a:p>
          <a:p>
            <a:r>
              <a:rPr lang="sr-Cyrl-RS" dirty="0"/>
              <a:t>П</a:t>
            </a:r>
            <a:r>
              <a:rPr lang="sr-Cyrl-RS" dirty="0" smtClean="0"/>
              <a:t>ропеленти </a:t>
            </a:r>
            <a:r>
              <a:rPr lang="sr-Cyrl-RS" dirty="0"/>
              <a:t>који се користе у изради ректалних пена су смеша изобутана и пропана или </a:t>
            </a:r>
            <a:r>
              <a:rPr lang="en-US" dirty="0"/>
              <a:t>n-</a:t>
            </a:r>
            <a:r>
              <a:rPr lang="en-US" dirty="0" err="1"/>
              <a:t>бутана</a:t>
            </a:r>
            <a:r>
              <a:rPr lang="en-US" dirty="0"/>
              <a:t>, </a:t>
            </a:r>
            <a:r>
              <a:rPr lang="sr-Cyrl-RS" dirty="0"/>
              <a:t>изобутана и пропана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Ректалне </a:t>
            </a:r>
            <a:r>
              <a:rPr lang="sr-Cyrl-RS" dirty="0"/>
              <a:t>пене морају одоварати захтевима за препарате паковане под притиском- аеросоле. </a:t>
            </a:r>
            <a:endParaRPr lang="sr-Cyrl-RS" dirty="0" smtClean="0"/>
          </a:p>
          <a:p>
            <a:r>
              <a:rPr lang="sr-Cyrl-RS" dirty="0" smtClean="0"/>
              <a:t>Предности </a:t>
            </a:r>
            <a:r>
              <a:rPr lang="sr-Cyrl-RS" dirty="0"/>
              <a:t>ректалних пена у односу на супозиторије и масти су </a:t>
            </a:r>
            <a:r>
              <a:rPr lang="sr-Cyrl-RS" b="1" dirty="0"/>
              <a:t>добро распростирање лека, једноставна аплиација и дуже задржавање лека на месту примене. </a:t>
            </a:r>
            <a:endParaRPr lang="en-US" b="1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073" y="477816"/>
            <a:ext cx="4064127" cy="27141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198749"/>
            <a:ext cx="3810000" cy="25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9565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/>
              <a:t>Microlax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494407"/>
            <a:ext cx="8844173" cy="4050792"/>
          </a:xfrm>
        </p:spPr>
        <p:txBody>
          <a:bodyPr>
            <a:normAutofit/>
          </a:bodyPr>
          <a:lstStyle/>
          <a:p>
            <a:pPr algn="ctr"/>
            <a:r>
              <a:rPr lang="sr-Cyrl-RS" sz="2300" b="1" dirty="0" smtClean="0"/>
              <a:t>Глицерол гел- </a:t>
            </a:r>
            <a:r>
              <a:rPr lang="sr-Cyrl-RS" sz="2300" dirty="0" smtClean="0"/>
              <a:t>емолијенс који омекшава и осмотски повлачи воду из околних ткива у лумен црева</a:t>
            </a:r>
          </a:p>
          <a:p>
            <a:pPr algn="ctr"/>
            <a:endParaRPr lang="sr-Cyrl-RS" sz="2300" dirty="0" smtClean="0"/>
          </a:p>
          <a:p>
            <a:pPr algn="ctr"/>
            <a:endParaRPr lang="sr-Cyrl-RS" sz="2300" dirty="0" smtClean="0"/>
          </a:p>
          <a:p>
            <a:pPr algn="ctr"/>
            <a:r>
              <a:rPr lang="sr-Cyrl-RS" sz="2300" dirty="0" smtClean="0"/>
              <a:t>Бржа перисталтика, олакшано пражњење</a:t>
            </a:r>
            <a:endParaRPr lang="en-US" sz="2300" dirty="0"/>
          </a:p>
          <a:p>
            <a:pPr algn="ctr"/>
            <a:r>
              <a:rPr lang="sr-Cyrl-RS" sz="2300" dirty="0" smtClean="0"/>
              <a:t>Глицерол се брзо апсорбује, не оставља масне трагове</a:t>
            </a:r>
            <a:endParaRPr lang="en-US" sz="23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4109" y="484632"/>
            <a:ext cx="3363328" cy="2009775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 rot="5400000">
            <a:off x="4807162" y="3437600"/>
            <a:ext cx="859404" cy="5101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401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800091"/>
              </p:ext>
            </p:extLst>
          </p:nvPr>
        </p:nvGraphicFramePr>
        <p:xfrm>
          <a:off x="753534" y="398730"/>
          <a:ext cx="10397066" cy="55878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66803">
                  <a:extLst>
                    <a:ext uri="{9D8B030D-6E8A-4147-A177-3AD203B41FA5}">
                      <a16:colId xmlns:a16="http://schemas.microsoft.com/office/drawing/2014/main" val="4069063541"/>
                    </a:ext>
                  </a:extLst>
                </a:gridCol>
                <a:gridCol w="2317517">
                  <a:extLst>
                    <a:ext uri="{9D8B030D-6E8A-4147-A177-3AD203B41FA5}">
                      <a16:colId xmlns:a16="http://schemas.microsoft.com/office/drawing/2014/main" val="2184116581"/>
                    </a:ext>
                  </a:extLst>
                </a:gridCol>
                <a:gridCol w="1852043">
                  <a:extLst>
                    <a:ext uri="{9D8B030D-6E8A-4147-A177-3AD203B41FA5}">
                      <a16:colId xmlns:a16="http://schemas.microsoft.com/office/drawing/2014/main" val="3519462755"/>
                    </a:ext>
                  </a:extLst>
                </a:gridCol>
                <a:gridCol w="3860703">
                  <a:extLst>
                    <a:ext uri="{9D8B030D-6E8A-4147-A177-3AD203B41FA5}">
                      <a16:colId xmlns:a16="http://schemas.microsoft.com/office/drawing/2014/main" val="3604143248"/>
                    </a:ext>
                  </a:extLst>
                </a:gridCol>
              </a:tblGrid>
              <a:tr h="3646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Заштићени назив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Активна супстанца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Фармацеутски облик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Помоћне материје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extLst>
                  <a:ext uri="{0D108BD9-81ED-4DB2-BD59-A6C34878D82A}">
                    <a16:rowId xmlns:a16="http://schemas.microsoft.com/office/drawing/2014/main" val="4071296346"/>
                  </a:ext>
                </a:extLst>
              </a:tr>
              <a:tr h="7292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H</a:t>
                      </a:r>
                      <a:r>
                        <a:rPr lang="sr-Cyrl-RS" sz="1300">
                          <a:effectLst/>
                        </a:rPr>
                        <a:t>е</a:t>
                      </a:r>
                      <a:r>
                        <a:rPr lang="en-US" sz="1300">
                          <a:effectLst/>
                        </a:rPr>
                        <a:t>pathrombin® H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хепарин-натријум, преднизолон, полидоканол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 маст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парафин чврсти и течни, ланолин и силицијум-диоксид колоидни безводни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extLst>
                  <a:ext uri="{0D108BD9-81ED-4DB2-BD59-A6C34878D82A}">
                    <a16:rowId xmlns:a16="http://schemas.microsoft.com/office/drawing/2014/main" val="3291287947"/>
                  </a:ext>
                </a:extLst>
              </a:tr>
              <a:tr h="3646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Rectogesic®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глицерил тринитрат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 маст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пропилен гликол, ланолин 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extLst>
                  <a:ext uri="{0D108BD9-81ED-4DB2-BD59-A6C34878D82A}">
                    <a16:rowId xmlns:a16="http://schemas.microsoft.com/office/drawing/2014/main" val="136863537"/>
                  </a:ext>
                </a:extLst>
              </a:tr>
              <a:tr h="127614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Faktu®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цинхокаин и поликрезулен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маст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BHT, Na-EDTA, </a:t>
                      </a:r>
                      <a:r>
                        <a:rPr lang="en-US" sz="1300" dirty="0" err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силицијум</a:t>
                      </a:r>
                      <a:r>
                        <a:rPr lang="en-US" sz="13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lang="en-US" sz="1300" dirty="0" err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диоксид</a:t>
                      </a:r>
                      <a:r>
                        <a:rPr lang="en-US" sz="13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, </a:t>
                      </a:r>
                      <a:r>
                        <a:rPr lang="sr-Cyrl-RS" sz="13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колоидни </a:t>
                      </a:r>
                      <a:r>
                        <a:rPr lang="en-US" sz="1300" dirty="0" err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безводни</a:t>
                      </a:r>
                      <a:r>
                        <a:rPr lang="en-US" sz="13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,  </a:t>
                      </a:r>
                      <a:r>
                        <a:rPr lang="sr-Cyrl-RS" sz="13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макрогол 300 и макрогол 1500, смеша једнаких делова,  макрогол 400, макрофол цетилстеарилетар,  натријум хидроксид, пречишћена вода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extLst>
                  <a:ext uri="{0D108BD9-81ED-4DB2-BD59-A6C34878D82A}">
                    <a16:rowId xmlns:a16="http://schemas.microsoft.com/office/drawing/2014/main" val="3351124571"/>
                  </a:ext>
                </a:extLst>
              </a:tr>
              <a:tr h="164076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        </a:t>
                      </a:r>
                      <a:r>
                        <a:rPr lang="en-US" sz="1300">
                          <a:effectLst/>
                        </a:rPr>
                        <a:t>Budenofalk®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будесонид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ректална пена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цетилалкохол, восак емугујући </a:t>
                      </a:r>
                      <a:r>
                        <a:rPr lang="en-US" sz="1300">
                          <a:effectLst/>
                        </a:rPr>
                        <a:t>(Polawax®: </a:t>
                      </a:r>
                      <a:r>
                        <a:rPr lang="sr-Cyrl-RS" sz="1300">
                          <a:effectLst/>
                        </a:rPr>
                        <a:t>цетостеарилалкохол</a:t>
                      </a:r>
                      <a:r>
                        <a:rPr lang="en-US" sz="1300">
                          <a:effectLst/>
                        </a:rPr>
                        <a:t>/</a:t>
                      </a:r>
                      <a:r>
                        <a:rPr lang="sr-Cyrl-RS" sz="1300">
                          <a:effectLst/>
                        </a:rPr>
                        <a:t>полисорбат </a:t>
                      </a:r>
                      <a:r>
                        <a:rPr lang="en-US" sz="1300">
                          <a:effectLst/>
                        </a:rPr>
                        <a:t>60), </a:t>
                      </a:r>
                      <a:r>
                        <a:rPr lang="sr-Cyrl-RS" sz="1300">
                          <a:effectLst/>
                        </a:rPr>
                        <a:t>пречишћена вода</a:t>
                      </a:r>
                      <a:r>
                        <a:rPr lang="en-US" sz="1300">
                          <a:effectLst/>
                        </a:rPr>
                        <a:t>,</a:t>
                      </a:r>
                      <a:r>
                        <a:rPr lang="sr-Cyrl-RS" sz="1300">
                          <a:effectLst/>
                        </a:rPr>
                        <a:t> динатријум-едетат, макрогол стеарилетар, пропиленгликол, лимунска киселина</a:t>
                      </a:r>
                      <a:r>
                        <a:rPr lang="en-US" sz="1300">
                          <a:effectLst/>
                        </a:rPr>
                        <a:t>, </a:t>
                      </a:r>
                      <a:r>
                        <a:rPr lang="sr-Cyrl-RS" sz="1300">
                          <a:effectLst/>
                        </a:rPr>
                        <a:t>монохидрат и пропеленти</a:t>
                      </a:r>
                      <a:r>
                        <a:rPr lang="en-US" sz="1300">
                          <a:effectLst/>
                        </a:rPr>
                        <a:t> n-butan, </a:t>
                      </a:r>
                      <a:r>
                        <a:rPr lang="sr-Cyrl-RS" sz="1300">
                          <a:effectLst/>
                        </a:rPr>
                        <a:t>изобутан и пропан.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extLst>
                  <a:ext uri="{0D108BD9-81ED-4DB2-BD59-A6C34878D82A}">
                    <a16:rowId xmlns:a16="http://schemas.microsoft.com/office/drawing/2014/main" val="1914764082"/>
                  </a:ext>
                </a:extLst>
              </a:tr>
              <a:tr h="7292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        </a:t>
                      </a:r>
                      <a:r>
                        <a:rPr lang="en-US" sz="1300">
                          <a:effectLst/>
                        </a:rPr>
                        <a:t>Pentasа® 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месалазин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ректална суспензија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динатријум-едетат</a:t>
                      </a:r>
                      <a:r>
                        <a:rPr lang="en-US" sz="1300">
                          <a:effectLst/>
                        </a:rPr>
                        <a:t>, </a:t>
                      </a:r>
                      <a:r>
                        <a:rPr lang="sr-Cyrl-RS" sz="1300">
                          <a:effectLst/>
                        </a:rPr>
                        <a:t>натријум- метабисулфит, натријум-ацетат, хлороводонична киселина, пречишћена вода. 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extLst>
                  <a:ext uri="{0D108BD9-81ED-4DB2-BD59-A6C34878D82A}">
                    <a16:rowId xmlns:a16="http://schemas.microsoft.com/office/drawing/2014/main" val="832555044"/>
                  </a:ext>
                </a:extLst>
              </a:tr>
              <a:tr h="407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Dulcolax®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бисакодил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 </a:t>
                      </a:r>
                      <a:endParaRPr lang="en-US" sz="13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>
                          <a:effectLst/>
                        </a:rPr>
                        <a:t>супозиторија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Cyrl-RS" sz="1300" dirty="0">
                          <a:effectLst/>
                        </a:rPr>
                        <a:t>витепсол</a:t>
                      </a:r>
                      <a:r>
                        <a:rPr lang="en-US" sz="1300" dirty="0">
                          <a:effectLst/>
                        </a:rPr>
                        <a:t> W45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228" marR="51228" marT="0" marB="0"/>
                </a:tc>
                <a:extLst>
                  <a:ext uri="{0D108BD9-81ED-4DB2-BD59-A6C34878D82A}">
                    <a16:rowId xmlns:a16="http://schemas.microsoft.com/office/drawing/2014/main" val="2147876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84017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9909E-3A6D-43EF-BC1E-BDB14AA04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2000" b="1" i="1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Вагинални</a:t>
            </a:r>
            <a:r>
              <a:rPr lang="sr-Cyrl-RS" sz="2000" b="1" i="1" cap="none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пут примене- </a:t>
            </a:r>
            <a:r>
              <a:rPr lang="ru-RU" sz="2000" b="1" i="1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апликацију </a:t>
            </a:r>
            <a:r>
              <a:rPr lang="ru-RU" sz="2000" b="1" i="1" cap="none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лека у </a:t>
            </a:r>
            <a:r>
              <a:rPr lang="ru-RU" sz="2000" b="1" i="1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вагину </a:t>
            </a:r>
            <a:r>
              <a:rPr lang="ru-RU" sz="2000" b="1" i="1" cap="none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са циљем да се постигне </a:t>
            </a:r>
            <a:r>
              <a:rPr lang="ru-RU" sz="2000" b="1" i="1" cap="none" dirty="0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претежно</a:t>
            </a:r>
            <a:r>
              <a:rPr lang="ru-RU" sz="2000" b="1" i="1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i="1" cap="none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локално </a:t>
            </a:r>
            <a:r>
              <a:rPr lang="ru-RU" sz="2000" b="1" i="1" cap="none" dirty="0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деловање</a:t>
            </a:r>
            <a:endParaRPr lang="en-US" sz="6000" i="1" cap="none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7FE69-B3F3-463D-BF29-0B7341AA8C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00" y="1820608"/>
            <a:ext cx="4754880" cy="640080"/>
          </a:xfrm>
        </p:spPr>
        <p:txBody>
          <a:bodyPr/>
          <a:lstStyle/>
          <a:p>
            <a:r>
              <a:rPr lang="sr-Cyrl-RS" dirty="0"/>
              <a:t>ПРЕДНОСТИ 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C6B866-141C-48B1-AFFD-A0633201BD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66800" y="2301240"/>
            <a:ext cx="7941733" cy="3291840"/>
          </a:xfrm>
        </p:spPr>
        <p:txBody>
          <a:bodyPr>
            <a:noAutofit/>
          </a:bodyPr>
          <a:lstStyle/>
          <a:p>
            <a:r>
              <a:rPr lang="sr-Cyrl-RS" sz="1600" dirty="0"/>
              <a:t>М</a:t>
            </a:r>
            <a:r>
              <a:rPr lang="sr-Cyrl-RS" sz="1600" dirty="0" smtClean="0"/>
              <a:t>огућност </a:t>
            </a:r>
            <a:r>
              <a:rPr lang="sr-Cyrl-RS" sz="1600" dirty="0"/>
              <a:t>примене лекова који делују надражајно на слузницу ГИТ-а, подлежу ензимској деградацији у ГИТ-у и метаболизму првог пролаза кроз јетру. </a:t>
            </a:r>
            <a:endParaRPr lang="sr-Cyrl-RS" sz="1600" dirty="0" smtClean="0"/>
          </a:p>
          <a:p>
            <a:r>
              <a:rPr lang="sr-Cyrl-RS" sz="1600" dirty="0" smtClean="0"/>
              <a:t>Примена </a:t>
            </a:r>
            <a:r>
              <a:rPr lang="sr-Cyrl-RS" sz="1600" dirty="0"/>
              <a:t>је могућа и код пацијената који имају проблем са мучнином и повраћањем. </a:t>
            </a:r>
            <a:endParaRPr lang="sr-Cyrl-RS" sz="1600" dirty="0" smtClean="0"/>
          </a:p>
          <a:p>
            <a:r>
              <a:rPr lang="sr-Cyrl-RS" sz="1600" dirty="0" smtClean="0"/>
              <a:t>Једноставна апликација, </a:t>
            </a:r>
            <a:r>
              <a:rPr lang="sr-Cyrl-RS" sz="1600" dirty="0"/>
              <a:t>пацијент може сам применити препарат, </a:t>
            </a:r>
            <a:r>
              <a:rPr lang="sr-Cyrl-RS" sz="1600" dirty="0" smtClean="0"/>
              <a:t>лек </a:t>
            </a:r>
            <a:r>
              <a:rPr lang="sr-Cyrl-RS" sz="1600" dirty="0"/>
              <a:t>се дуго задржава на месту примене. </a:t>
            </a:r>
            <a:endParaRPr lang="sr-Cyrl-RS" sz="1600" dirty="0" smtClean="0"/>
          </a:p>
          <a:p>
            <a:r>
              <a:rPr lang="sr-Cyrl-RS" sz="1600" dirty="0" smtClean="0"/>
              <a:t>Велика </a:t>
            </a:r>
            <a:r>
              <a:rPr lang="sr-Cyrl-RS" sz="1600" dirty="0"/>
              <a:t>површина за апсорпцију, добра васкуларизација и висока пермеабилност за велики број лекова </a:t>
            </a:r>
            <a:r>
              <a:rPr lang="sr-Cyrl-RS" sz="1600" dirty="0" smtClean="0"/>
              <a:t>- </a:t>
            </a:r>
            <a:r>
              <a:rPr lang="sr-Cyrl-RS" sz="1600" b="1" dirty="0"/>
              <a:t>могућност ка формулацији препарата са системским деловањем</a:t>
            </a:r>
            <a:r>
              <a:rPr lang="sr-Cyrl-RS" sz="1600" dirty="0"/>
              <a:t>. </a:t>
            </a:r>
            <a:endParaRPr lang="sr-Cyrl-RS" sz="1600" dirty="0" smtClean="0"/>
          </a:p>
          <a:p>
            <a:r>
              <a:rPr lang="sr-Cyrl-RS" sz="1600" dirty="0" smtClean="0"/>
              <a:t>Могу се применити </a:t>
            </a:r>
            <a:r>
              <a:rPr lang="sr-Cyrl-RS" sz="1600" dirty="0"/>
              <a:t>протеински и пептидни молекули, па је испитавана примена инсулина у лечењу дијабетеса. </a:t>
            </a:r>
            <a:endParaRPr lang="sr-Cyrl-RS" sz="1600" dirty="0" smtClean="0"/>
          </a:p>
          <a:p>
            <a:r>
              <a:rPr lang="sr-Cyrl-RS" sz="1600" dirty="0" smtClean="0"/>
              <a:t>Такође</a:t>
            </a:r>
            <a:r>
              <a:rPr lang="sr-Cyrl-RS" sz="1600" dirty="0"/>
              <a:t>, на овај начин би се могли примењивати стероидни хормони или у контрацептивне сврхе или као хормонска супституциона </a:t>
            </a:r>
            <a:r>
              <a:rPr lang="sr-Cyrl-RS" sz="1600" dirty="0" smtClean="0"/>
              <a:t>терапија- предност избегавање итеракција </a:t>
            </a:r>
            <a:r>
              <a:rPr lang="sr-Cyrl-RS" sz="1600" dirty="0"/>
              <a:t>оралних конрацептива са бројним </a:t>
            </a:r>
            <a:r>
              <a:rPr lang="sr-Cyrl-RS" sz="1600" dirty="0" smtClean="0"/>
              <a:t>лековима након оралне примене</a:t>
            </a:r>
            <a:endParaRPr lang="en-U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-66799" t="43017" r="100116" b="-43017"/>
          <a:stretch/>
        </p:blipFill>
        <p:spPr>
          <a:xfrm>
            <a:off x="5198533" y="2652712"/>
            <a:ext cx="3039534" cy="22240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" t="25839" r="-330" b="27043"/>
          <a:stretch/>
        </p:blipFill>
        <p:spPr>
          <a:xfrm>
            <a:off x="9313333" y="2556935"/>
            <a:ext cx="2569633" cy="157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458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315"/>
    </mc:Choice>
    <mc:Fallback xmlns="">
      <p:transition spd="slow" advTm="14431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3594" y="248411"/>
            <a:ext cx="5792770" cy="6318644"/>
          </a:xfrm>
        </p:spPr>
        <p:txBody>
          <a:bodyPr>
            <a:normAutofit/>
          </a:bodyPr>
          <a:lstStyle/>
          <a:p>
            <a:r>
              <a:rPr lang="sr-Cyrl-RS" dirty="0"/>
              <a:t>Р</a:t>
            </a:r>
            <a:r>
              <a:rPr lang="sr-Latn-RS" dirty="0"/>
              <a:t>ектум је завршни део дебелог црева од краја сигмоидног колона до a</a:t>
            </a:r>
            <a:r>
              <a:rPr lang="sr-Cyrl-RS" dirty="0"/>
              <a:t>нуса</a:t>
            </a:r>
            <a:r>
              <a:rPr lang="sr-Latn-RS" dirty="0"/>
              <a:t>. </a:t>
            </a:r>
            <a:r>
              <a:rPr lang="sr-Cyrl-RS" dirty="0"/>
              <a:t> </a:t>
            </a:r>
            <a:endParaRPr lang="en-US" dirty="0" smtClean="0"/>
          </a:p>
          <a:p>
            <a:r>
              <a:rPr lang="sr-Cyrl-RS" dirty="0" smtClean="0"/>
              <a:t>Код</a:t>
            </a:r>
            <a:r>
              <a:rPr lang="sr-Latn-RS" dirty="0" smtClean="0"/>
              <a:t> </a:t>
            </a:r>
            <a:r>
              <a:rPr lang="sr-Latn-RS" dirty="0"/>
              <a:t>одраслих особа</a:t>
            </a:r>
            <a:r>
              <a:rPr lang="sr-Cyrl-RS" dirty="0"/>
              <a:t> дужине</a:t>
            </a:r>
            <a:r>
              <a:rPr lang="sr-Latn-RS" dirty="0"/>
              <a:t> је 15–20 cm, површине око 200–400 cm</a:t>
            </a:r>
            <a:r>
              <a:rPr lang="sr-Latn-RS" baseline="30000" dirty="0"/>
              <a:t>2</a:t>
            </a:r>
            <a:r>
              <a:rPr lang="sr-Cyrl-RS" dirty="0"/>
              <a:t>. </a:t>
            </a:r>
            <a:endParaRPr lang="en-US" dirty="0" smtClean="0"/>
          </a:p>
          <a:p>
            <a:r>
              <a:rPr lang="sr-Cyrl-RS" dirty="0" smtClean="0"/>
              <a:t>Понаша </a:t>
            </a:r>
            <a:r>
              <a:rPr lang="sr-Cyrl-RS" dirty="0"/>
              <a:t>се као место транспорта или </a:t>
            </a:r>
            <a:r>
              <a:rPr lang="sr-Latn-RS" dirty="0"/>
              <a:t>или привременог складишта у процесу дефекације, са само минималним учешћем у апсорпцији воде и електролита из гастроинтестиналног садржаја </a:t>
            </a:r>
            <a:r>
              <a:rPr lang="sr-Cyrl-RS" dirty="0"/>
              <a:t>. </a:t>
            </a:r>
            <a:endParaRPr lang="en-US" dirty="0" smtClean="0"/>
          </a:p>
          <a:p>
            <a:r>
              <a:rPr lang="sr-Latn-RS" dirty="0" smtClean="0"/>
              <a:t>Фекалне </a:t>
            </a:r>
            <a:r>
              <a:rPr lang="sr-Latn-RS" dirty="0"/>
              <a:t>материје се складиште у ректуму ако су мале запремине све док не достигну степен ректалне дистензије довољан да покрене рефлекс дефекације. </a:t>
            </a:r>
            <a:endParaRPr lang="en-US" dirty="0"/>
          </a:p>
          <a:p>
            <a:r>
              <a:rPr lang="sr-Cyrl-RS" dirty="0" smtClean="0"/>
              <a:t>Запремина </a:t>
            </a:r>
            <a:r>
              <a:rPr lang="sr-Cyrl-RS" dirty="0"/>
              <a:t>течности у </a:t>
            </a:r>
            <a:r>
              <a:rPr lang="sr-Cyrl-RS" dirty="0" smtClean="0"/>
              <a:t>ректуму </a:t>
            </a:r>
            <a:r>
              <a:rPr lang="sr-Cyrl-RS" dirty="0"/>
              <a:t>је око </a:t>
            </a:r>
            <a:r>
              <a:rPr lang="sr-Cyrl-RS" b="1" dirty="0"/>
              <a:t>1-3</a:t>
            </a:r>
            <a:r>
              <a:rPr lang="sr-Latn-RS" b="1" dirty="0"/>
              <a:t> мл, </a:t>
            </a:r>
            <a:r>
              <a:rPr lang="sr-Latn-RS" dirty="0"/>
              <a:t>са минималним пуферским капацитетом.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37709"/>
            <a:ext cx="4692074" cy="30202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32"/>
            <a:ext cx="4856018" cy="362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44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9909E-3A6D-43EF-BC1E-BDB14AA04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2000" b="1" i="1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Вагинални</a:t>
            </a:r>
            <a:r>
              <a:rPr lang="sr-Cyrl-RS" sz="2000" b="1" i="1" cap="none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пут примене- </a:t>
            </a:r>
            <a:r>
              <a:rPr lang="ru-RU" sz="2000" b="1" i="1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апликацију </a:t>
            </a:r>
            <a:r>
              <a:rPr lang="ru-RU" sz="2000" b="1" i="1" cap="none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лека у </a:t>
            </a:r>
            <a:r>
              <a:rPr lang="ru-RU" sz="2000" b="1" i="1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вагину </a:t>
            </a:r>
            <a:r>
              <a:rPr lang="ru-RU" sz="2000" b="1" i="1" cap="none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са циљем да се постигне </a:t>
            </a:r>
            <a:r>
              <a:rPr lang="ru-RU" sz="2000" b="1" i="1" cap="none" dirty="0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претежно</a:t>
            </a:r>
            <a:r>
              <a:rPr lang="ru-RU" sz="2000" b="1" i="1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i="1" cap="none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локално </a:t>
            </a:r>
            <a:r>
              <a:rPr lang="ru-RU" sz="2000" b="1" i="1" cap="none" dirty="0" smtClean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деловање</a:t>
            </a:r>
            <a:endParaRPr lang="en-US" sz="6000" i="1" cap="none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C6B866-141C-48B1-AFFD-A0633201BD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66800" y="2606040"/>
            <a:ext cx="9801352" cy="3291840"/>
          </a:xfrm>
        </p:spPr>
        <p:txBody>
          <a:bodyPr>
            <a:noAutofit/>
          </a:bodyPr>
          <a:lstStyle/>
          <a:p>
            <a:r>
              <a:rPr lang="sr-Cyrl-RS" sz="1600" dirty="0"/>
              <a:t>У литератури је описан и термин  </a:t>
            </a:r>
            <a:r>
              <a:rPr lang="en-US" sz="1600" dirty="0"/>
              <a:t>„</a:t>
            </a:r>
            <a:r>
              <a:rPr lang="sr-Cyrl-RS" sz="1600" b="1" dirty="0"/>
              <a:t>ефекат првог пролаза кроз утерус </a:t>
            </a:r>
            <a:r>
              <a:rPr lang="en-US" sz="1600" dirty="0"/>
              <a:t>” </a:t>
            </a:r>
            <a:r>
              <a:rPr lang="en-US" sz="1600" dirty="0" err="1"/>
              <a:t>који</a:t>
            </a:r>
            <a:r>
              <a:rPr lang="en-US" sz="1600" dirty="0"/>
              <a:t> </a:t>
            </a:r>
            <a:r>
              <a:rPr lang="sr-Cyrl-RS" sz="1600" dirty="0"/>
              <a:t>објашњава високу концентрацију лека у материци ка</a:t>
            </a:r>
            <a:r>
              <a:rPr lang="en-US" sz="1600" dirty="0" err="1"/>
              <a:t>да</a:t>
            </a:r>
            <a:r>
              <a:rPr lang="en-US" sz="1600" dirty="0"/>
              <a:t> </a:t>
            </a:r>
            <a:r>
              <a:rPr lang="en-US" sz="1600" dirty="0" err="1"/>
              <a:t>се</a:t>
            </a:r>
            <a:r>
              <a:rPr lang="en-US" sz="1600" dirty="0"/>
              <a:t> </a:t>
            </a:r>
            <a:r>
              <a:rPr lang="en-US" sz="1600" dirty="0" err="1"/>
              <a:t>лекови</a:t>
            </a:r>
            <a:r>
              <a:rPr lang="en-US" sz="1600" dirty="0"/>
              <a:t> </a:t>
            </a:r>
            <a:r>
              <a:rPr lang="en-US" sz="1600" dirty="0" err="1"/>
              <a:t>примене</a:t>
            </a:r>
            <a:r>
              <a:rPr lang="en-US" sz="1600" dirty="0"/>
              <a:t> </a:t>
            </a:r>
            <a:r>
              <a:rPr lang="en-US" sz="1600" dirty="0" err="1"/>
              <a:t>вагинално</a:t>
            </a:r>
            <a:r>
              <a:rPr lang="en-US" sz="1600" dirty="0"/>
              <a:t>. </a:t>
            </a:r>
            <a:endParaRPr lang="sr-Cyrl-RS" sz="1600" dirty="0" smtClean="0"/>
          </a:p>
          <a:p>
            <a:r>
              <a:rPr lang="sr-Cyrl-RS" sz="1600" dirty="0" smtClean="0"/>
              <a:t>Када </a:t>
            </a:r>
            <a:r>
              <a:rPr lang="sr-Cyrl-RS" sz="1600" dirty="0"/>
              <a:t>је терапијски циљ деловати на утерус, ефикасније је применити вагинално прогестерон или даназол јер се постижу веће концентрације на месту </a:t>
            </a:r>
            <a:r>
              <a:rPr lang="sr-Cyrl-RS" sz="1600" dirty="0" smtClean="0"/>
              <a:t>делова.</a:t>
            </a:r>
          </a:p>
          <a:p>
            <a:endParaRPr lang="sr-Cyrl-R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1600" b="1" dirty="0">
                <a:ea typeface="Cambria" panose="02040503050406030204" pitchFamily="18" charset="0"/>
              </a:rPr>
              <a:t>Недостаци вагиналне апликације </a:t>
            </a:r>
            <a:r>
              <a:rPr lang="ru-RU" sz="1600" dirty="0">
                <a:ea typeface="Cambria" panose="02040503050406030204" pitchFamily="18" charset="0"/>
              </a:rPr>
              <a:t>лекова огледају се у </a:t>
            </a:r>
            <a:r>
              <a:rPr lang="ru-RU" sz="1600" b="1" dirty="0">
                <a:ea typeface="Cambria" panose="02040503050406030204" pitchFamily="18" charset="0"/>
              </a:rPr>
              <a:t>варијабилности вагиналног епитела под утицајем репродуктивних хормона</a:t>
            </a:r>
            <a:r>
              <a:rPr lang="ru-RU" sz="1600" dirty="0">
                <a:ea typeface="Cambria" panose="02040503050406030204" pitchFamily="18" charset="0"/>
              </a:rPr>
              <a:t>, што се одражава на апсорпцију и расположивост лекова са системским деловањем.</a:t>
            </a:r>
            <a:endParaRPr lang="en-U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27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315"/>
    </mc:Choice>
    <mc:Fallback xmlns="">
      <p:transition spd="slow" advTm="144315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r>
              <a:rPr lang="sr-Cyrl-RS" sz="3200" b="1" dirty="0" smtClean="0"/>
              <a:t>Физиолошки фактори </a:t>
            </a:r>
            <a:endParaRPr lang="en-US" sz="32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altLang="en-US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 smtClean="0"/>
              <a:t>количина</a:t>
            </a:r>
            <a:r>
              <a:rPr lang="sr-Latn-RS" dirty="0"/>
              <a:t>, састав и </a:t>
            </a:r>
            <a:r>
              <a:rPr lang="en-US" dirty="0"/>
              <a:t>pH </a:t>
            </a:r>
            <a:r>
              <a:rPr lang="sr-Cyrl-RS" dirty="0"/>
              <a:t>вредност </a:t>
            </a:r>
            <a:r>
              <a:rPr lang="sr-Latn-RS" dirty="0"/>
              <a:t>вагиналне течности</a:t>
            </a:r>
            <a:r>
              <a:rPr lang="sr-Cyrl-RS" dirty="0"/>
              <a:t>. </a:t>
            </a:r>
            <a:endParaRPr lang="sr-Cyrl-RS" dirty="0" smtClean="0"/>
          </a:p>
          <a:p>
            <a:endParaRPr lang="sr-Cyrl-RS" dirty="0"/>
          </a:p>
          <a:p>
            <a:r>
              <a:rPr lang="sr-Cyrl-RS" dirty="0" smtClean="0"/>
              <a:t>Када </a:t>
            </a:r>
            <a:r>
              <a:rPr lang="sr-Cyrl-RS" dirty="0"/>
              <a:t>је циљ да лековита супстанца делује системски, поред наведених фактора од значаја је и сагледати </a:t>
            </a:r>
            <a:r>
              <a:rPr lang="sr-Cyrl-RS" b="1" dirty="0"/>
              <a:t>начин транспорта лека кроз вагинални епител</a:t>
            </a:r>
            <a:r>
              <a:rPr lang="sr-Cyrl-RS" dirty="0"/>
              <a:t>: </a:t>
            </a:r>
            <a:r>
              <a:rPr lang="sr-Cyrl-RS" dirty="0" smtClean="0"/>
              <a:t>може </a:t>
            </a:r>
            <a:r>
              <a:rPr lang="sr-Cyrl-RS" dirty="0"/>
              <a:t>бити трансцелуларним, парацелуларним путем, путем везикула или рецептора.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33765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r>
              <a:rPr lang="en-US" sz="3000" b="1" cap="none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pH </a:t>
            </a:r>
            <a:r>
              <a:rPr lang="sr-Cyrl-RS" sz="3000" b="1" cap="none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вредност </a:t>
            </a:r>
            <a:r>
              <a:rPr lang="sr-Latn-RS" sz="3000" b="1" cap="none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вагиналне течности</a:t>
            </a:r>
            <a:endParaRPr lang="en-US" sz="3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altLang="en-US" dirty="0" smtClean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Најважнију заштиту вагине од инфекције пружа вагинална флора, односно бактерије у вагини које производе млечну киселину, претежно </a:t>
            </a:r>
            <a:r>
              <a:rPr lang="en-US" i="1" dirty="0">
                <a:latin typeface="Cambria" panose="02040503050406030204" pitchFamily="18" charset="0"/>
                <a:ea typeface="Cambria" panose="02040503050406030204" pitchFamily="18" charset="0"/>
              </a:rPr>
              <a:t>Lactobacillus </a:t>
            </a:r>
            <a:r>
              <a:rPr lang="en-US" i="1" dirty="0" err="1">
                <a:latin typeface="Cambria" panose="02040503050406030204" pitchFamily="18" charset="0"/>
                <a:ea typeface="Cambria" panose="02040503050406030204" pitchFamily="18" charset="0"/>
              </a:rPr>
              <a:t>spp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endParaRPr lang="sr-Cyrl-RS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Млечна 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киселина одржава физиолошке вагиналне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pH 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вредности од 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3,5 до 4,5. </a:t>
            </a:r>
            <a:endParaRPr lang="sr-Cyrl-RS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Такође 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присуство гликогена у вагиналном епителу доприноси протекцији јер се </a:t>
            </a:r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гликоген конвертује у глукозу која се метаболише под утицајем бактерија </a:t>
            </a:r>
            <a:r>
              <a:rPr lang="en-US" b="1" i="1" dirty="0">
                <a:latin typeface="Cambria" panose="02040503050406030204" pitchFamily="18" charset="0"/>
                <a:ea typeface="Cambria" panose="02040503050406030204" pitchFamily="18" charset="0"/>
              </a:rPr>
              <a:t>Lactobacillus </a:t>
            </a:r>
            <a:r>
              <a:rPr lang="en-US" b="1" i="1" dirty="0" err="1">
                <a:latin typeface="Cambria" panose="02040503050406030204" pitchFamily="18" charset="0"/>
                <a:ea typeface="Cambria" panose="02040503050406030204" pitchFamily="18" charset="0"/>
              </a:rPr>
              <a:t>spp</a:t>
            </a:r>
            <a:r>
              <a:rPr lang="en-US" b="1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до млечне киселине</a:t>
            </a:r>
            <a:r>
              <a:rPr lang="sr-Cyrl-RS" b="1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r>
              <a:rPr lang="sr-Cyrl-RS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Смањење киселости вагине представља погодну средину за развој инфекције.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1570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r>
              <a:rPr lang="sr-Cyrl-RS" sz="3000" b="1" cap="none" dirty="0" smtClean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Садржај </a:t>
            </a:r>
            <a:r>
              <a:rPr lang="sr-Latn-RS" sz="3000" b="1" cap="none" dirty="0" smtClean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вагиналне </a:t>
            </a:r>
            <a:r>
              <a:rPr lang="sr-Latn-RS" sz="3000" b="1" cap="none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течности</a:t>
            </a:r>
            <a:endParaRPr lang="en-US" sz="3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sr-Cyrl-RS" altLang="en-US" dirty="0" smtClean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sr-Cyrl-RS" dirty="0"/>
              <a:t>Вагинална течност- секрет се састоји од воде, мукуса, електролита, </a:t>
            </a:r>
            <a:r>
              <a:rPr lang="sr-Cyrl-RS" dirty="0" smtClean="0"/>
              <a:t>десквамираних </a:t>
            </a:r>
            <a:r>
              <a:rPr lang="sr-Cyrl-RS" dirty="0"/>
              <a:t>епителних ћелија,  бактеријске флоре. </a:t>
            </a:r>
            <a:endParaRPr lang="sr-Cyrl-RS" dirty="0" smtClean="0"/>
          </a:p>
          <a:p>
            <a:r>
              <a:rPr lang="en-US" dirty="0" err="1" smtClean="0"/>
              <a:t>Слуз</a:t>
            </a:r>
            <a:r>
              <a:rPr lang="en-US" dirty="0" smtClean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ствара</a:t>
            </a:r>
            <a:r>
              <a:rPr lang="en-US" dirty="0"/>
              <a:t> у </a:t>
            </a:r>
            <a:r>
              <a:rPr lang="en-US" dirty="0" err="1"/>
              <a:t>грлићу</a:t>
            </a:r>
            <a:r>
              <a:rPr lang="en-US" dirty="0"/>
              <a:t> </a:t>
            </a:r>
            <a:r>
              <a:rPr lang="en-US" dirty="0" err="1"/>
              <a:t>ма</a:t>
            </a:r>
            <a:r>
              <a:rPr lang="sr-Cyrl-RS" dirty="0"/>
              <a:t>т</a:t>
            </a:r>
            <a:r>
              <a:rPr lang="en-US" dirty="0" err="1"/>
              <a:t>ерице</a:t>
            </a:r>
            <a:r>
              <a:rPr lang="en-US" dirty="0"/>
              <a:t> и </a:t>
            </a:r>
            <a:r>
              <a:rPr lang="en-US" dirty="0" err="1"/>
              <a:t>мења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зависно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хормонског</a:t>
            </a:r>
            <a:r>
              <a:rPr lang="en-US" dirty="0"/>
              <a:t> </a:t>
            </a:r>
            <a:r>
              <a:rPr lang="en-US" dirty="0" err="1"/>
              <a:t>статуса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sr-Cyrl-RS" dirty="0" smtClean="0"/>
              <a:t>Сматра </a:t>
            </a:r>
            <a:r>
              <a:rPr lang="sr-Cyrl-RS" dirty="0"/>
              <a:t>се да дневно вагина ствара око </a:t>
            </a:r>
            <a:r>
              <a:rPr lang="en-US" dirty="0"/>
              <a:t>6 g</a:t>
            </a:r>
            <a:r>
              <a:rPr lang="sr-Cyrl-RS" dirty="0"/>
              <a:t> течности и да се у вагини налази око </a:t>
            </a:r>
            <a:r>
              <a:rPr lang="en-US" dirty="0" smtClean="0"/>
              <a:t>0</a:t>
            </a:r>
            <a:r>
              <a:rPr lang="sr-Cyrl-RS" dirty="0" smtClean="0"/>
              <a:t>,</a:t>
            </a:r>
            <a:r>
              <a:rPr lang="en-US" dirty="0" smtClean="0"/>
              <a:t>5-0</a:t>
            </a:r>
            <a:r>
              <a:rPr lang="sr-Cyrl-RS" dirty="0" smtClean="0"/>
              <a:t>,</a:t>
            </a:r>
            <a:r>
              <a:rPr lang="en-US" dirty="0" smtClean="0"/>
              <a:t>75 </a:t>
            </a:r>
            <a:r>
              <a:rPr lang="en-US" dirty="0"/>
              <a:t>g</a:t>
            </a:r>
            <a:r>
              <a:rPr lang="sr-Cyrl-RS" dirty="0"/>
              <a:t> течности. </a:t>
            </a:r>
            <a:endParaRPr lang="sr-Cyrl-RS" dirty="0" smtClean="0"/>
          </a:p>
          <a:p>
            <a:r>
              <a:rPr lang="sr-Cyrl-RS" dirty="0" smtClean="0"/>
              <a:t>На </a:t>
            </a:r>
            <a:r>
              <a:rPr lang="sr-Cyrl-RS" dirty="0"/>
              <a:t>количину и састав вагиналне течности могу утицати: </a:t>
            </a:r>
            <a:endParaRPr lang="sr-Cyrl-R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/>
              <a:t> године </a:t>
            </a:r>
            <a:r>
              <a:rPr lang="sr-Cyrl-RS" dirty="0"/>
              <a:t>старости, </a:t>
            </a:r>
            <a:endParaRPr lang="sr-Cyrl-R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/>
              <a:t> </a:t>
            </a:r>
            <a:r>
              <a:rPr lang="sr-Cyrl-RS" dirty="0" smtClean="0"/>
              <a:t>фаза </a:t>
            </a:r>
            <a:r>
              <a:rPr lang="sr-Cyrl-RS" dirty="0"/>
              <a:t>менструалног циклуса, </a:t>
            </a:r>
            <a:endParaRPr lang="sr-Cyrl-R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/>
              <a:t>трудноћа</a:t>
            </a:r>
            <a:r>
              <a:rPr lang="sr-Cyrl-RS" dirty="0"/>
              <a:t>, </a:t>
            </a:r>
            <a:endParaRPr lang="sr-Cyrl-R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/>
              <a:t>промена </a:t>
            </a:r>
            <a:r>
              <a:rPr lang="sr-Cyrl-RS" dirty="0"/>
              <a:t>начина исхране, </a:t>
            </a:r>
            <a:endParaRPr lang="sr-Cyrl-R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/>
              <a:t>вагиналне </a:t>
            </a:r>
            <a:r>
              <a:rPr lang="sr-Cyrl-RS" dirty="0"/>
              <a:t>инфекције.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8483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r>
              <a:rPr lang="sr-Cyrl-RS" sz="3000" b="1" cap="none" dirty="0" smtClean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Карактеристике вагиналног епитела</a:t>
            </a:r>
            <a:endParaRPr lang="en-US" sz="3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Cyrl-RS" altLang="en-US" dirty="0" smtClean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sr-Cyrl-RS" dirty="0"/>
              <a:t>Дебљина и порозност вагиналног епитела мењају се током фаза менструалног циклуса под утицајем репродуктивних хормона. </a:t>
            </a:r>
            <a:endParaRPr lang="sr-Cyrl-RS" dirty="0" smtClean="0"/>
          </a:p>
          <a:p>
            <a:r>
              <a:rPr lang="sr-Cyrl-RS" dirty="0" smtClean="0"/>
              <a:t>Сматра </a:t>
            </a:r>
            <a:r>
              <a:rPr lang="sr-Cyrl-RS" dirty="0"/>
              <a:t>се да је </a:t>
            </a:r>
            <a:r>
              <a:rPr lang="sr-Cyrl-RS" b="1" dirty="0"/>
              <a:t>дебљина највећа под утицајем естрогена пар дана пре овулације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 </a:t>
            </a:r>
            <a:r>
              <a:rPr lang="sr-Cyrl-RS" dirty="0"/>
              <a:t>Током овулације почиње десквамација епителних ћелија и ослобађање гликогена који се конвертује до млечне киселине. </a:t>
            </a:r>
            <a:endParaRPr lang="sr-Cyrl-RS" dirty="0" smtClean="0"/>
          </a:p>
          <a:p>
            <a:r>
              <a:rPr lang="sr-Cyrl-RS" dirty="0" smtClean="0"/>
              <a:t>Током </a:t>
            </a:r>
            <a:r>
              <a:rPr lang="sr-Cyrl-RS" dirty="0"/>
              <a:t>секреторне фазе циклуса, услед деловања прогестерона, десквамација епитела се наставља чиме се епител све више тањи.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4194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 fontScale="90000"/>
          </a:bodyPr>
          <a:lstStyle/>
          <a:p>
            <a:r>
              <a:rPr lang="sr-Cyrl-RS" sz="3200" b="1" dirty="0" smtClean="0"/>
              <a:t/>
            </a:r>
            <a:br>
              <a:rPr lang="sr-Cyrl-RS" sz="3200" b="1" dirty="0" smtClean="0"/>
            </a:br>
            <a:r>
              <a:rPr lang="sr-Cyrl-RS" sz="3200" b="1" dirty="0" smtClean="0"/>
              <a:t>Фармацеутско-технолошки </a:t>
            </a:r>
            <a:r>
              <a:rPr lang="sr-Cyrl-RS" sz="3200" b="1" dirty="0"/>
              <a:t>фактори који утичу на вагиналну испоруку лекова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sr-Cyrl-RS" sz="3200" b="1" dirty="0"/>
              <a:t> 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Cyrl-RS" dirty="0" smtClean="0"/>
          </a:p>
          <a:p>
            <a:r>
              <a:rPr lang="sr-Cyrl-RS" dirty="0" smtClean="0"/>
              <a:t>Избор </a:t>
            </a:r>
            <a:r>
              <a:rPr lang="sr-Cyrl-RS" dirty="0"/>
              <a:t>лековитог облика утиче на дужину задржавања лека на месту примене, распростирање по површини за апсорпцију и последично апсорпцију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Вагинални </a:t>
            </a:r>
            <a:r>
              <a:rPr lang="sr-Cyrl-RS" dirty="0"/>
              <a:t>лековити облици се користе и у специфичним осетљивим популацијама трудница и </a:t>
            </a:r>
            <a:r>
              <a:rPr lang="sr-Cyrl-RS" dirty="0" smtClean="0"/>
              <a:t>дојиља.</a:t>
            </a:r>
          </a:p>
          <a:p>
            <a:r>
              <a:rPr lang="sr-Cyrl-RS" dirty="0" smtClean="0"/>
              <a:t>На </a:t>
            </a:r>
            <a:r>
              <a:rPr lang="sr-Cyrl-RS" dirty="0"/>
              <a:t>пример примена простагландина динопростона у циљу омекшавања и дилатације цервикалног канала и индукције порођаја.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680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 fontScale="90000"/>
          </a:bodyPr>
          <a:lstStyle/>
          <a:p>
            <a:r>
              <a:rPr lang="sr-Cyrl-RS" sz="3200" b="1" dirty="0" smtClean="0"/>
              <a:t/>
            </a:r>
            <a:br>
              <a:rPr lang="sr-Cyrl-RS" sz="3200" b="1" dirty="0" smtClean="0"/>
            </a:br>
            <a:r>
              <a:rPr lang="sr-Cyrl-RS" sz="3200" b="1" dirty="0" smtClean="0"/>
              <a:t>Дозирани </a:t>
            </a:r>
            <a:r>
              <a:rPr lang="sr-Cyrl-RS" sz="3200" b="1" dirty="0"/>
              <a:t>облици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sr-Cyrl-RS" sz="3200" b="1" dirty="0"/>
              <a:t> 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sr-Cyrl-RS" sz="3200" b="1" dirty="0"/>
              <a:t> 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sr-Cyrl-RS" dirty="0" smtClean="0"/>
              <a:t>вагиторије</a:t>
            </a:r>
            <a:r>
              <a:rPr lang="sr-Latn-RS" dirty="0" smtClean="0"/>
              <a:t> </a:t>
            </a:r>
            <a:r>
              <a:rPr lang="sr-Latn-RS" dirty="0"/>
              <a:t>(песари)</a:t>
            </a:r>
            <a:endParaRPr lang="en-US" dirty="0"/>
          </a:p>
          <a:p>
            <a:pPr lvl="0"/>
            <a:r>
              <a:rPr lang="sr-Latn-RS" dirty="0"/>
              <a:t>вагиналне таблете, </a:t>
            </a:r>
            <a:endParaRPr lang="en-US" dirty="0"/>
          </a:p>
          <a:p>
            <a:pPr lvl="0"/>
            <a:r>
              <a:rPr lang="sr-Cyrl-RS" dirty="0"/>
              <a:t>течни вагинални препарати- раствори, суспензије, емулзије</a:t>
            </a:r>
            <a:endParaRPr lang="en-US" dirty="0"/>
          </a:p>
          <a:p>
            <a:pPr lvl="0"/>
            <a:r>
              <a:rPr lang="sr-Cyrl-RS" dirty="0"/>
              <a:t>получврсти вагинални препарати- крем, маст, гел</a:t>
            </a:r>
            <a:endParaRPr lang="en-US" dirty="0"/>
          </a:p>
          <a:p>
            <a:pPr lvl="0"/>
            <a:r>
              <a:rPr lang="sr-Cyrl-RS" dirty="0"/>
              <a:t>вагинални инсерт</a:t>
            </a:r>
            <a:endParaRPr lang="en-US" dirty="0"/>
          </a:p>
          <a:p>
            <a:pPr lvl="0"/>
            <a:r>
              <a:rPr lang="sr-Cyrl-RS" dirty="0"/>
              <a:t>вагинални прстен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4037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r>
              <a:rPr lang="sr-Cyrl-RS" sz="3200" b="1" dirty="0" smtClean="0"/>
              <a:t/>
            </a:r>
            <a:br>
              <a:rPr lang="sr-Cyrl-RS" sz="3200" b="1" dirty="0" smtClean="0"/>
            </a:br>
            <a:r>
              <a:rPr lang="sr-Cyrl-RS" sz="3200" b="1" dirty="0" smtClean="0"/>
              <a:t>Вагиторије</a:t>
            </a:r>
            <a:r>
              <a:rPr lang="sr-Cyrl-RS" sz="3200" b="1" dirty="0"/>
              <a:t> 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9848" y="1994408"/>
            <a:ext cx="6897285" cy="4050792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Чврсти једнодозни препарати </a:t>
            </a:r>
            <a:r>
              <a:rPr lang="sr-Cyrl-RS" dirty="0"/>
              <a:t>који су погодног облика и величине за апликацију у вагину. </a:t>
            </a:r>
            <a:endParaRPr lang="sr-Cyrl-RS" dirty="0" smtClean="0"/>
          </a:p>
          <a:p>
            <a:r>
              <a:rPr lang="sr-Cyrl-RS" dirty="0" smtClean="0"/>
              <a:t>Најчешће </a:t>
            </a:r>
            <a:r>
              <a:rPr lang="sr-Cyrl-RS" dirty="0"/>
              <a:t>су </a:t>
            </a:r>
            <a:r>
              <a:rPr lang="sr-Cyrl-RS" b="1" dirty="0"/>
              <a:t>овалног облика</a:t>
            </a:r>
            <a:r>
              <a:rPr lang="sr-Cyrl-RS" dirty="0"/>
              <a:t>, а начин израде исти је као и за супозиторије. </a:t>
            </a:r>
            <a:endParaRPr lang="sr-Cyrl-RS" dirty="0" smtClean="0"/>
          </a:p>
          <a:p>
            <a:r>
              <a:rPr lang="sr-Cyrl-RS" dirty="0" smtClean="0"/>
              <a:t>Представљају </a:t>
            </a:r>
            <a:r>
              <a:rPr lang="sr-Cyrl-RS" dirty="0"/>
              <a:t>најзаступљеније вагиналне препарате у клиничкој </a:t>
            </a:r>
            <a:r>
              <a:rPr lang="sr-Cyrl-RS" dirty="0" smtClean="0"/>
              <a:t>пракси.</a:t>
            </a:r>
          </a:p>
          <a:p>
            <a:r>
              <a:rPr lang="sr-Cyrl-RS" dirty="0" smtClean="0"/>
              <a:t>Користе </a:t>
            </a:r>
            <a:r>
              <a:rPr lang="sr-Cyrl-RS" dirty="0"/>
              <a:t>се</a:t>
            </a:r>
            <a:r>
              <a:rPr lang="sr-Latn-RS" dirty="0"/>
              <a:t> за локалну испоруку различитих лекова</a:t>
            </a:r>
            <a:r>
              <a:rPr lang="sr-Cyrl-RS" dirty="0"/>
              <a:t> као што су нистатин, метронидазол, клотримазол, миконазол, поливинилпиролидон јод. </a:t>
            </a:r>
            <a:endParaRPr lang="sr-Cyrl-RS" dirty="0" smtClean="0"/>
          </a:p>
          <a:p>
            <a:r>
              <a:rPr lang="sr-Cyrl-RS" dirty="0" smtClean="0"/>
              <a:t>Такође</a:t>
            </a:r>
            <a:r>
              <a:rPr lang="sr-Cyrl-RS" dirty="0"/>
              <a:t>, у облику вагиторија може се формулисати </a:t>
            </a:r>
            <a:r>
              <a:rPr lang="sr-Cyrl-RS" b="1" dirty="0"/>
              <a:t>ноноксинол 9</a:t>
            </a:r>
            <a:r>
              <a:rPr lang="sr-Cyrl-RS" dirty="0"/>
              <a:t>, вагинални нехормонски спермицид у циљу постизања контрацептивног ефекта, међутим овај препарат не штити од полнопреносивих болести.  </a:t>
            </a:r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70"/>
          <a:stretch/>
        </p:blipFill>
        <p:spPr>
          <a:xfrm>
            <a:off x="8204199" y="694267"/>
            <a:ext cx="3617383" cy="3090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42860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r>
              <a:rPr lang="sr-Cyrl-RS" sz="3200" b="1" dirty="0"/>
              <a:t/>
            </a:r>
            <a:br>
              <a:rPr lang="sr-Cyrl-RS" sz="3200" b="1" dirty="0"/>
            </a:br>
            <a:r>
              <a:rPr lang="sr-Cyrl-RS" sz="3200" b="1" dirty="0"/>
              <a:t>Вагиналне таблете и капсуле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9848" y="2121408"/>
            <a:ext cx="6838019" cy="4050792"/>
          </a:xfrm>
        </p:spPr>
        <p:txBody>
          <a:bodyPr>
            <a:normAutofit lnSpcReduction="10000"/>
          </a:bodyPr>
          <a:lstStyle/>
          <a:p>
            <a:r>
              <a:rPr lang="sr-Cyrl-RS" dirty="0"/>
              <a:t>Вагиналне таблете су чврсти једнодозни препарати који одговарају захтевима за необложене или филм таблете. </a:t>
            </a:r>
            <a:endParaRPr lang="sr-Cyrl-RS" dirty="0" smtClean="0"/>
          </a:p>
          <a:p>
            <a:r>
              <a:rPr lang="sr-Cyrl-RS" dirty="0" smtClean="0"/>
              <a:t>Вагиторије </a:t>
            </a:r>
            <a:r>
              <a:rPr lang="sr-Cyrl-RS" dirty="0"/>
              <a:t>и вагиналне таблете се након примене топе у вагиналној шупљини и ослобађају лековиту супстанцу током неколико сати. </a:t>
            </a:r>
            <a:endParaRPr lang="sr-Cyrl-RS" dirty="0" smtClean="0"/>
          </a:p>
          <a:p>
            <a:r>
              <a:rPr lang="sr-Latn-RS" dirty="0" smtClean="0"/>
              <a:t>Велики </a:t>
            </a:r>
            <a:r>
              <a:rPr lang="sr-Latn-RS" dirty="0"/>
              <a:t>број </a:t>
            </a:r>
            <a:r>
              <a:rPr lang="sr-Cyrl-RS" dirty="0"/>
              <a:t>лекова формулисан је у облику вагиналних таблета. </a:t>
            </a:r>
            <a:endParaRPr lang="sr-Cyrl-RS" dirty="0" smtClean="0"/>
          </a:p>
          <a:p>
            <a:r>
              <a:rPr lang="sr-Cyrl-RS" b="1" dirty="0" smtClean="0"/>
              <a:t>Вагиналне </a:t>
            </a:r>
            <a:r>
              <a:rPr lang="sr-Cyrl-RS" b="1" dirty="0"/>
              <a:t>капсуле су по карактеристикама сличне меким капсулама</a:t>
            </a:r>
            <a:r>
              <a:rPr lang="sr-Cyrl-RS" dirty="0"/>
              <a:t>, само су облика и величине који је прилагођен вагиналној апликацији. </a:t>
            </a:r>
            <a:endParaRPr lang="sr-Cyrl-RS" dirty="0" smtClean="0"/>
          </a:p>
          <a:p>
            <a:r>
              <a:rPr lang="sr-Cyrl-RS" dirty="0" smtClean="0"/>
              <a:t>Такође</a:t>
            </a:r>
            <a:r>
              <a:rPr lang="sr-Cyrl-RS" dirty="0"/>
              <a:t>, вагиналне таблете се могу пре примене растворити или суспендовати у води.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86"/>
          <a:stretch/>
        </p:blipFill>
        <p:spPr>
          <a:xfrm>
            <a:off x="8259234" y="2586567"/>
            <a:ext cx="2514600" cy="2298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972" y="4146804"/>
            <a:ext cx="4206327" cy="20330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84" b="25926"/>
          <a:stretch/>
        </p:blipFill>
        <p:spPr>
          <a:xfrm>
            <a:off x="7845972" y="40993"/>
            <a:ext cx="4378986" cy="204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9728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r>
              <a:rPr lang="sr-Cyrl-RS" sz="3200" b="1" dirty="0"/>
              <a:t/>
            </a:r>
            <a:br>
              <a:rPr lang="sr-Cyrl-RS" sz="3200" b="1" dirty="0"/>
            </a:br>
            <a:r>
              <a:rPr lang="sr-Cyrl-RS" sz="3200" b="1" dirty="0"/>
              <a:t>Течни вагинални </a:t>
            </a:r>
            <a:r>
              <a:rPr lang="sr-Cyrl-RS" sz="3200" b="1" dirty="0" smtClean="0"/>
              <a:t>препарати-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sr-Cyrl-RS" sz="3200" b="1" dirty="0" smtClean="0"/>
              <a:t> </a:t>
            </a:r>
            <a:r>
              <a:rPr lang="sr-Cyrl-RS" sz="3200" b="1" dirty="0"/>
              <a:t>раствори, суспензије, емулзије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9848" y="2121408"/>
            <a:ext cx="6838019" cy="4050792"/>
          </a:xfrm>
        </p:spPr>
        <p:txBody>
          <a:bodyPr>
            <a:normAutofit/>
          </a:bodyPr>
          <a:lstStyle/>
          <a:p>
            <a:r>
              <a:rPr lang="sr-Cyrl-RS" dirty="0" smtClean="0"/>
              <a:t>Течни </a:t>
            </a:r>
            <a:r>
              <a:rPr lang="sr-Cyrl-RS" dirty="0"/>
              <a:t>вагинални препарати се користе у циљу локално деловања, као средства за иригацију или у дијагностичке сврхе. </a:t>
            </a:r>
            <a:endParaRPr lang="en-US" dirty="0" smtClean="0"/>
          </a:p>
          <a:p>
            <a:r>
              <a:rPr lang="sr-Cyrl-RS" dirty="0" smtClean="0"/>
              <a:t>Течни </a:t>
            </a:r>
            <a:r>
              <a:rPr lang="sr-Cyrl-RS" dirty="0"/>
              <a:t>лековити облици и вагиналне пене се боље дистрибуирају по површини вагине у односу на таблете.  </a:t>
            </a:r>
            <a:endParaRPr lang="en-US" dirty="0" smtClean="0"/>
          </a:p>
          <a:p>
            <a:r>
              <a:rPr lang="sr-Cyrl-RS" dirty="0" smtClean="0"/>
              <a:t>Примењују </a:t>
            </a:r>
            <a:r>
              <a:rPr lang="sr-Cyrl-RS" dirty="0"/>
              <a:t>се из паковања које је специјално дизајнирано за примену у вагину или уз помоћ одговарајућег апликатора. </a:t>
            </a:r>
            <a:endParaRPr lang="en-US" dirty="0" smtClean="0"/>
          </a:p>
          <a:p>
            <a:r>
              <a:rPr lang="sr-Cyrl-RS" dirty="0" smtClean="0"/>
              <a:t>На </a:t>
            </a:r>
            <a:r>
              <a:rPr lang="sr-Cyrl-RS" dirty="0"/>
              <a:t>пример, формулисане су грануле са бензидамин хидрохлоридом које су намењене за припрему раствора за вагинално испирање.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9" t="7052" r="24959" b="2549"/>
          <a:stretch/>
        </p:blipFill>
        <p:spPr>
          <a:xfrm>
            <a:off x="9381066" y="162279"/>
            <a:ext cx="2426788" cy="27922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4692" y="3469471"/>
            <a:ext cx="2343150" cy="19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336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927" y="248411"/>
            <a:ext cx="5514109" cy="6318644"/>
          </a:xfrm>
        </p:spPr>
        <p:txBody>
          <a:bodyPr>
            <a:normAutofit/>
          </a:bodyPr>
          <a:lstStyle/>
          <a:p>
            <a:r>
              <a:rPr lang="sr-Cyrl-RS" dirty="0" smtClean="0"/>
              <a:t>У </a:t>
            </a:r>
            <a:r>
              <a:rPr lang="sr-Cyrl-RS" dirty="0"/>
              <a:t>односу на остатак ГИТА, ректална средина је релативно константна и статична. </a:t>
            </a:r>
            <a:endParaRPr lang="sr-Cyrl-RS" dirty="0" smtClean="0"/>
          </a:p>
          <a:p>
            <a:r>
              <a:rPr lang="sr-Cyrl-RS" dirty="0" smtClean="0"/>
              <a:t>П</a:t>
            </a:r>
            <a:r>
              <a:rPr lang="sr-Latn-RS" dirty="0"/>
              <a:t>ресистемски губитак лека интралуминалном разградњом микроорганизама или метаболизмом унутар ћелија </a:t>
            </a:r>
            <a:r>
              <a:rPr lang="sr-Cyrl-RS" dirty="0"/>
              <a:t>ректалне </a:t>
            </a:r>
            <a:r>
              <a:rPr lang="sr-Latn-RS" dirty="0"/>
              <a:t>слузокоже </a:t>
            </a:r>
            <a:r>
              <a:rPr lang="sr-Cyrl-RS" dirty="0"/>
              <a:t>није значајан. </a:t>
            </a:r>
            <a:endParaRPr lang="sr-Cyrl-RS" dirty="0" smtClean="0"/>
          </a:p>
          <a:p>
            <a:r>
              <a:rPr lang="sr-Latn-RS" dirty="0" smtClean="0"/>
              <a:t>Ректална </a:t>
            </a:r>
            <a:r>
              <a:rPr lang="sr-Latn-RS" dirty="0"/>
              <a:t>деградација лека </a:t>
            </a:r>
            <a:r>
              <a:rPr lang="sr-Cyrl-RS" dirty="0"/>
              <a:t>је нижа</a:t>
            </a:r>
            <a:r>
              <a:rPr lang="sr-Latn-RS" dirty="0"/>
              <a:t> од оне из горњег ГИ тракта због одсуства ензима у ректуму. </a:t>
            </a:r>
            <a:endParaRPr lang="sr-Cyrl-RS" dirty="0" smtClean="0"/>
          </a:p>
          <a:p>
            <a:r>
              <a:rPr lang="sr-Cyrl-RS" dirty="0" smtClean="0"/>
              <a:t>На </a:t>
            </a:r>
            <a:r>
              <a:rPr lang="sr-Cyrl-RS" dirty="0"/>
              <a:t>површини епитела налази се слој мукуса </a:t>
            </a:r>
            <a:r>
              <a:rPr lang="sr-Cyrl-RS" dirty="0" smtClean="0"/>
              <a:t>који </a:t>
            </a:r>
            <a:r>
              <a:rPr lang="sr-Cyrl-RS" dirty="0"/>
              <a:t>се смењује након 3–4 h. С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182" y="938069"/>
            <a:ext cx="4856018" cy="362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19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 fontScale="90000"/>
          </a:bodyPr>
          <a:lstStyle/>
          <a:p>
            <a:r>
              <a:rPr lang="sr-Cyrl-RS" sz="3200" b="1" dirty="0"/>
              <a:t/>
            </a:r>
            <a:br>
              <a:rPr lang="sr-Cyrl-RS" sz="3200" b="1" dirty="0"/>
            </a:br>
            <a:r>
              <a:rPr lang="sr-Cyrl-RS" sz="3200" b="1" dirty="0"/>
              <a:t>Получврсти вагинални </a:t>
            </a:r>
            <a:r>
              <a:rPr lang="sr-Cyrl-RS" sz="3200" b="1" dirty="0" smtClean="0"/>
              <a:t>препарати-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sr-Cyrl-RS" sz="3200" b="1" dirty="0" smtClean="0"/>
              <a:t> </a:t>
            </a:r>
            <a:r>
              <a:rPr lang="sr-Cyrl-RS" sz="3200" b="1" dirty="0"/>
              <a:t>масти, кремови, гели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9848" y="2121408"/>
            <a:ext cx="6838019" cy="4050792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/>
              <a:t>Када </a:t>
            </a:r>
            <a:r>
              <a:rPr lang="sr-Cyrl-RS" dirty="0"/>
              <a:t>је циљ постићи брз ефекат препорука је одабрати гел јер се лек брзо и комплетно ослобађа. </a:t>
            </a:r>
            <a:endParaRPr lang="en-US" dirty="0" smtClean="0"/>
          </a:p>
          <a:p>
            <a:r>
              <a:rPr lang="sr-Cyrl-RS" dirty="0" smtClean="0"/>
              <a:t>Получврсти </a:t>
            </a:r>
            <a:r>
              <a:rPr lang="sr-Cyrl-RS" dirty="0"/>
              <a:t>облици се користе </a:t>
            </a:r>
            <a:r>
              <a:rPr lang="sr-Cyrl-RS" dirty="0" smtClean="0"/>
              <a:t>најчеш</a:t>
            </a:r>
            <a:r>
              <a:rPr lang="sr-Cyrl-RS" dirty="0"/>
              <a:t>ћ</a:t>
            </a:r>
            <a:r>
              <a:rPr lang="sr-Cyrl-RS" dirty="0" smtClean="0"/>
              <a:t>е </a:t>
            </a:r>
            <a:r>
              <a:rPr lang="sr-Cyrl-RS" dirty="0"/>
              <a:t>за испоруку антимикробних лекова или за индукцију порођаја. </a:t>
            </a:r>
            <a:endParaRPr lang="sr-Cyrl-RS" dirty="0" smtClean="0"/>
          </a:p>
          <a:p>
            <a:r>
              <a:rPr lang="sr-Cyrl-RS" dirty="0" smtClean="0"/>
              <a:t>На </a:t>
            </a:r>
            <a:r>
              <a:rPr lang="sr-Cyrl-RS" dirty="0"/>
              <a:t>пример, вагинални крем са бутоконазолом користи се у терапији вагиналне </a:t>
            </a:r>
            <a:r>
              <a:rPr lang="sr-Cyrl-RS" dirty="0" smtClean="0"/>
              <a:t>инфекције</a:t>
            </a:r>
            <a:endParaRPr lang="en-US" dirty="0" smtClean="0"/>
          </a:p>
          <a:p>
            <a:r>
              <a:rPr lang="sr-Cyrl-RS" dirty="0" smtClean="0"/>
              <a:t>Динопростон </a:t>
            </a:r>
            <a:r>
              <a:rPr lang="sr-Cyrl-RS" dirty="0"/>
              <a:t>гел омекшава и дилатира цервикс пред порођај.  </a:t>
            </a:r>
            <a:endParaRPr lang="sr-Cyrl-RS" dirty="0" smtClean="0"/>
          </a:p>
          <a:p>
            <a:r>
              <a:rPr lang="sr-Cyrl-RS" dirty="0" smtClean="0"/>
              <a:t>Метронидазол </a:t>
            </a:r>
            <a:r>
              <a:rPr lang="sr-Cyrl-RS" dirty="0"/>
              <a:t>и клиндамицин примењени у облику крема и оралног облика подједнако су ефикасни у лечењу бактеријских вагиноза. </a:t>
            </a:r>
            <a:endParaRPr lang="sr-Cyrl-RS" dirty="0" smtClean="0"/>
          </a:p>
          <a:p>
            <a:r>
              <a:rPr lang="sr-Cyrl-RS" b="1" dirty="0" smtClean="0"/>
              <a:t>Недостаци </a:t>
            </a:r>
            <a:r>
              <a:rPr lang="sr-Cyrl-RS" dirty="0"/>
              <a:t>получврстих препарата су што не пружају прецизно дозирање услед неуједначене дистрибуције и цурења лека. </a:t>
            </a:r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0" t="12489" b="15156"/>
          <a:stretch/>
        </p:blipFill>
        <p:spPr>
          <a:xfrm>
            <a:off x="8542867" y="789305"/>
            <a:ext cx="3092450" cy="23602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33" b="28667"/>
          <a:stretch/>
        </p:blipFill>
        <p:spPr>
          <a:xfrm>
            <a:off x="8234589" y="3429797"/>
            <a:ext cx="3798661" cy="170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9228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r>
              <a:rPr lang="sr-Cyrl-RS" sz="3200" b="1" dirty="0"/>
              <a:t/>
            </a:r>
            <a:br>
              <a:rPr lang="sr-Cyrl-RS" sz="3200" b="1" dirty="0"/>
            </a:br>
            <a:r>
              <a:rPr lang="sr-Cyrl-RS" sz="3200" b="1" dirty="0"/>
              <a:t>Вагинални инсерт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9848" y="2121408"/>
            <a:ext cx="5708461" cy="4050792"/>
          </a:xfrm>
        </p:spPr>
        <p:txBody>
          <a:bodyPr>
            <a:normAutofit/>
          </a:bodyPr>
          <a:lstStyle/>
          <a:p>
            <a:r>
              <a:rPr lang="sr-Cyrl-RS" dirty="0"/>
              <a:t>Вагинални инсерт омогућава продужено ослобађање лека. </a:t>
            </a:r>
            <a:endParaRPr lang="en-US" dirty="0" smtClean="0"/>
          </a:p>
          <a:p>
            <a:r>
              <a:rPr lang="sr-Cyrl-RS" dirty="0" smtClean="0"/>
              <a:t>Развијен </a:t>
            </a:r>
            <a:r>
              <a:rPr lang="sr-Cyrl-RS" dirty="0"/>
              <a:t>је и одобрен  </a:t>
            </a:r>
            <a:r>
              <a:rPr lang="en-US" dirty="0" err="1"/>
              <a:t>Cervidil</a:t>
            </a:r>
            <a:r>
              <a:rPr lang="en-US" dirty="0"/>
              <a:t>® </a:t>
            </a:r>
            <a:r>
              <a:rPr lang="sr-Cyrl-RS" dirty="0"/>
              <a:t>вагинални инсерт који као лековиту супстанцу садржи динопростон у полимерном матриксу. </a:t>
            </a:r>
            <a:endParaRPr lang="en-US" dirty="0" smtClean="0"/>
          </a:p>
          <a:p>
            <a:r>
              <a:rPr lang="sr-Cyrl-RS" dirty="0" smtClean="0"/>
              <a:t>Лек </a:t>
            </a:r>
            <a:r>
              <a:rPr lang="sr-Cyrl-RS" dirty="0"/>
              <a:t>се ослобађа константном брзином током 12 сати</a:t>
            </a:r>
            <a:r>
              <a:rPr lang="sr-Cyrl-RS" dirty="0" smtClean="0"/>
              <a:t>.</a:t>
            </a:r>
            <a:endParaRPr lang="en-US" dirty="0" smtClean="0"/>
          </a:p>
          <a:p>
            <a:r>
              <a:rPr lang="sr-Cyrl-RS" dirty="0" smtClean="0"/>
              <a:t> </a:t>
            </a:r>
            <a:r>
              <a:rPr lang="sr-Cyrl-RS" dirty="0"/>
              <a:t>Погодност наведеног вагиналног лековитог облика је могућност уклањања уколико дође до  </a:t>
            </a:r>
            <a:r>
              <a:rPr lang="en-US" dirty="0" err="1"/>
              <a:t>претеране</a:t>
            </a:r>
            <a:r>
              <a:rPr lang="en-US" dirty="0"/>
              <a:t> </a:t>
            </a:r>
            <a:r>
              <a:rPr lang="en-US" dirty="0" err="1"/>
              <a:t>стимулације</a:t>
            </a:r>
            <a:r>
              <a:rPr lang="en-US" dirty="0"/>
              <a:t> </a:t>
            </a:r>
            <a:r>
              <a:rPr lang="en-US" dirty="0" err="1"/>
              <a:t>грлића</a:t>
            </a:r>
            <a:r>
              <a:rPr lang="en-US" dirty="0"/>
              <a:t> </a:t>
            </a:r>
            <a:r>
              <a:rPr lang="en-US" dirty="0" err="1"/>
              <a:t>материце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460" y="711199"/>
            <a:ext cx="4349939" cy="23891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" t="30987" b="11053"/>
          <a:stretch/>
        </p:blipFill>
        <p:spPr>
          <a:xfrm>
            <a:off x="6896922" y="3589867"/>
            <a:ext cx="4879655" cy="206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17364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r>
              <a:rPr lang="sr-Cyrl-RS" sz="3200" b="1" dirty="0"/>
              <a:t/>
            </a:r>
            <a:br>
              <a:rPr lang="sr-Cyrl-RS" sz="3200" b="1" dirty="0"/>
            </a:br>
            <a:r>
              <a:rPr lang="sr-Cyrl-RS" sz="3200" b="1" dirty="0"/>
              <a:t>Вагинални инсерт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9848" y="2121408"/>
            <a:ext cx="5708461" cy="4050792"/>
          </a:xfrm>
        </p:spPr>
        <p:txBody>
          <a:bodyPr>
            <a:normAutofit/>
          </a:bodyPr>
          <a:lstStyle/>
          <a:p>
            <a:r>
              <a:rPr lang="sr-Cyrl-RS" dirty="0"/>
              <a:t>Вагинални инсерт омогућава продужено ослобађање лека. </a:t>
            </a:r>
            <a:endParaRPr lang="en-US" dirty="0" smtClean="0"/>
          </a:p>
          <a:p>
            <a:r>
              <a:rPr lang="sr-Cyrl-RS" dirty="0" smtClean="0"/>
              <a:t>Развијен </a:t>
            </a:r>
            <a:r>
              <a:rPr lang="sr-Cyrl-RS" dirty="0"/>
              <a:t>је и одобрен  </a:t>
            </a:r>
            <a:r>
              <a:rPr lang="en-US" dirty="0" err="1"/>
              <a:t>Cervidil</a:t>
            </a:r>
            <a:r>
              <a:rPr lang="en-US" dirty="0"/>
              <a:t>® </a:t>
            </a:r>
            <a:r>
              <a:rPr lang="sr-Cyrl-RS" dirty="0"/>
              <a:t>вагинални инсерт који као лековиту супстанцу садржи динопростон у полимерном матриксу. </a:t>
            </a:r>
            <a:endParaRPr lang="en-US" dirty="0" smtClean="0"/>
          </a:p>
          <a:p>
            <a:r>
              <a:rPr lang="sr-Cyrl-RS" dirty="0" smtClean="0"/>
              <a:t>Лек </a:t>
            </a:r>
            <a:r>
              <a:rPr lang="sr-Cyrl-RS" dirty="0"/>
              <a:t>се ослобађа константном брзином током 12 сати</a:t>
            </a:r>
            <a:r>
              <a:rPr lang="sr-Cyrl-RS" dirty="0" smtClean="0"/>
              <a:t>.</a:t>
            </a:r>
            <a:endParaRPr lang="en-US" dirty="0" smtClean="0"/>
          </a:p>
          <a:p>
            <a:r>
              <a:rPr lang="sr-Cyrl-RS" dirty="0" smtClean="0"/>
              <a:t> </a:t>
            </a:r>
            <a:r>
              <a:rPr lang="sr-Cyrl-RS" dirty="0"/>
              <a:t>Погодност наведеног вагиналног лековитог облика је могућност уклањања уколико дође до  </a:t>
            </a:r>
            <a:r>
              <a:rPr lang="en-US" dirty="0" err="1"/>
              <a:t>претеране</a:t>
            </a:r>
            <a:r>
              <a:rPr lang="en-US" dirty="0"/>
              <a:t> </a:t>
            </a:r>
            <a:r>
              <a:rPr lang="en-US" dirty="0" err="1"/>
              <a:t>стимулације</a:t>
            </a:r>
            <a:r>
              <a:rPr lang="en-US" dirty="0"/>
              <a:t> </a:t>
            </a:r>
            <a:r>
              <a:rPr lang="en-US" dirty="0" err="1"/>
              <a:t>грлића</a:t>
            </a:r>
            <a:r>
              <a:rPr lang="en-US" dirty="0"/>
              <a:t> </a:t>
            </a:r>
            <a:r>
              <a:rPr lang="en-US" dirty="0" err="1"/>
              <a:t>материце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460" y="711199"/>
            <a:ext cx="4349939" cy="23891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" t="30987" b="11053"/>
          <a:stretch/>
        </p:blipFill>
        <p:spPr>
          <a:xfrm>
            <a:off x="6896922" y="3589867"/>
            <a:ext cx="4879655" cy="206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0707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r>
              <a:rPr lang="sr-Cyrl-RS" sz="3200" b="1" dirty="0"/>
              <a:t/>
            </a:r>
            <a:br>
              <a:rPr lang="sr-Cyrl-RS" sz="3200" b="1" dirty="0"/>
            </a:br>
            <a:r>
              <a:rPr lang="sr-Cyrl-RS" sz="3200" b="1" dirty="0"/>
              <a:t>Вагинални </a:t>
            </a:r>
            <a:r>
              <a:rPr lang="sr-Cyrl-RS" sz="3200" b="1" dirty="0" smtClean="0"/>
              <a:t>прстен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9848" y="2121408"/>
            <a:ext cx="7566152" cy="4050792"/>
          </a:xfrm>
        </p:spPr>
        <p:txBody>
          <a:bodyPr>
            <a:normAutofit fontScale="92500" lnSpcReduction="10000"/>
          </a:bodyPr>
          <a:lstStyle/>
          <a:p>
            <a:r>
              <a:rPr lang="sr-Latn-RS" dirty="0" smtClean="0"/>
              <a:t>Вагинални </a:t>
            </a:r>
            <a:r>
              <a:rPr lang="sr-Latn-RS" dirty="0"/>
              <a:t>прстенови су </a:t>
            </a:r>
            <a:r>
              <a:rPr lang="sr-Latn-RS" b="1" dirty="0"/>
              <a:t>кружни прстенасти уређаји </a:t>
            </a:r>
            <a:r>
              <a:rPr lang="sr-Cyrl-RS" dirty="0"/>
              <a:t>који након примене испоручују лек контролисано током дефинисаног временског периода који може бити и до годину дана. </a:t>
            </a:r>
            <a:endParaRPr lang="sr-Cyrl-RS" dirty="0" smtClean="0"/>
          </a:p>
          <a:p>
            <a:r>
              <a:rPr lang="sr-Latn-RS" dirty="0" smtClean="0"/>
              <a:t>Предности </a:t>
            </a:r>
            <a:r>
              <a:rPr lang="sr-Cyrl-RS" dirty="0"/>
              <a:t>вагиналног прстена су што омогућава континуирано ослобађање лека и не омета коитус. </a:t>
            </a:r>
            <a:endParaRPr lang="sr-Cyrl-RS" dirty="0" smtClean="0"/>
          </a:p>
          <a:p>
            <a:r>
              <a:rPr lang="sr-Cyrl-RS" dirty="0" smtClean="0"/>
              <a:t>Израђује </a:t>
            </a:r>
            <a:r>
              <a:rPr lang="sr-Cyrl-RS" dirty="0"/>
              <a:t>се </a:t>
            </a:r>
            <a:r>
              <a:rPr lang="sr-Cyrl-RS" b="1" dirty="0"/>
              <a:t>хомогеним дисперговањем лека у полимеру</a:t>
            </a:r>
            <a:r>
              <a:rPr lang="sr-Cyrl-RS" dirty="0"/>
              <a:t>, при чему се прво ослобађа лек са површине па из унутрашњости прстена. </a:t>
            </a:r>
            <a:endParaRPr lang="sr-Cyrl-RS" dirty="0" smtClean="0"/>
          </a:p>
          <a:p>
            <a:r>
              <a:rPr lang="sr-Cyrl-RS" dirty="0" smtClean="0"/>
              <a:t>Међутим</a:t>
            </a:r>
            <a:r>
              <a:rPr lang="sr-Cyrl-RS" dirty="0"/>
              <a:t>, у поступку производње лек се излаже високим температурама, па је зато па је зато могуће инкорпорирати само термостабилне супстанце у вагинални прстен. </a:t>
            </a:r>
            <a:endParaRPr lang="sr-Cyrl-RS" dirty="0" smtClean="0"/>
          </a:p>
          <a:p>
            <a:r>
              <a:rPr lang="sr-Cyrl-RS" dirty="0" smtClean="0"/>
              <a:t>Пример </a:t>
            </a:r>
            <a:r>
              <a:rPr lang="sr-Cyrl-RS" dirty="0"/>
              <a:t>вагинално прстена је </a:t>
            </a:r>
            <a:r>
              <a:rPr lang="en-US" dirty="0" err="1"/>
              <a:t>NuvaRing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континуирано</a:t>
            </a:r>
            <a:r>
              <a:rPr lang="en-US" dirty="0"/>
              <a:t> </a:t>
            </a:r>
            <a:r>
              <a:rPr lang="en-US" dirty="0" err="1"/>
              <a:t>ослобађа</a:t>
            </a:r>
            <a:r>
              <a:rPr lang="en-US" dirty="0"/>
              <a:t> </a:t>
            </a:r>
            <a:r>
              <a:rPr lang="en-US" dirty="0" err="1"/>
              <a:t>естрогеен</a:t>
            </a:r>
            <a:r>
              <a:rPr lang="en-US" dirty="0"/>
              <a:t> и </a:t>
            </a:r>
            <a:r>
              <a:rPr lang="en-US" dirty="0" err="1"/>
              <a:t>прогестерон</a:t>
            </a:r>
            <a:r>
              <a:rPr lang="en-US" dirty="0"/>
              <a:t> у </a:t>
            </a:r>
            <a:r>
              <a:rPr lang="en-US" dirty="0" err="1"/>
              <a:t>крвоток</a:t>
            </a:r>
            <a:r>
              <a:rPr lang="en-US" dirty="0"/>
              <a:t> у </a:t>
            </a:r>
            <a:r>
              <a:rPr lang="en-US" dirty="0" err="1"/>
              <a:t>циљу</a:t>
            </a:r>
            <a:r>
              <a:rPr lang="en-US" dirty="0"/>
              <a:t> </a:t>
            </a:r>
            <a:r>
              <a:rPr lang="en-US" dirty="0" err="1"/>
              <a:t>спречавања</a:t>
            </a:r>
            <a:r>
              <a:rPr lang="en-US" dirty="0"/>
              <a:t> </a:t>
            </a:r>
            <a:r>
              <a:rPr lang="en-US" dirty="0" err="1"/>
              <a:t>трудноће</a:t>
            </a:r>
            <a:r>
              <a:rPr lang="en-US" dirty="0"/>
              <a:t>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2984" y="182130"/>
            <a:ext cx="2762250" cy="27622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8759" y="3039341"/>
            <a:ext cx="17907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90345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 fontScale="90000"/>
          </a:bodyPr>
          <a:lstStyle/>
          <a:p>
            <a:r>
              <a:rPr lang="sr-Cyrl-RS" sz="3200" b="1" dirty="0"/>
              <a:t/>
            </a:r>
            <a:br>
              <a:rPr lang="sr-Cyrl-RS" sz="3200" b="1" dirty="0"/>
            </a:br>
            <a:r>
              <a:rPr lang="sr-Cyrl-RS" sz="3200" b="1" dirty="0"/>
              <a:t>Стратегије за побољшање вагиналне испоруке лекова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9847" y="2121408"/>
            <a:ext cx="9173279" cy="4050792"/>
          </a:xfrm>
        </p:spPr>
        <p:txBody>
          <a:bodyPr>
            <a:normAutofit/>
          </a:bodyPr>
          <a:lstStyle/>
          <a:p>
            <a:r>
              <a:rPr lang="sr-Cyrl-RS" dirty="0" smtClean="0"/>
              <a:t>Да </a:t>
            </a:r>
            <a:r>
              <a:rPr lang="sr-Cyrl-RS" dirty="0"/>
              <a:t>би вагинално примењен лек испољио ефекат мора да буде растворан у вагиналној течности. </a:t>
            </a:r>
            <a:endParaRPr lang="sr-Cyrl-RS" dirty="0" smtClean="0"/>
          </a:p>
          <a:p>
            <a:r>
              <a:rPr lang="sr-Cyrl-RS" dirty="0" smtClean="0"/>
              <a:t>Већина </a:t>
            </a:r>
            <a:r>
              <a:rPr lang="sr-Cyrl-RS" dirty="0"/>
              <a:t>антимикробних лекова која се користи у лечењу вагиналних инфекција је слабо растворна у води па је неопходно применити неку од стратегија за побољшање растворљивости. </a:t>
            </a:r>
            <a:endParaRPr lang="sr-Cyrl-RS" dirty="0" smtClean="0"/>
          </a:p>
          <a:p>
            <a:r>
              <a:rPr lang="sr-Cyrl-RS" b="1" dirty="0" smtClean="0"/>
              <a:t>Употреба </a:t>
            </a:r>
            <a:r>
              <a:rPr lang="sr-Cyrl-RS" b="1" dirty="0"/>
              <a:t>циклодекстрина или формулација микро- и наноемулзија може побољшати растворљивост наведених лекова</a:t>
            </a:r>
            <a:r>
              <a:rPr lang="sr-Cyrl-RS" b="1" dirty="0" smtClean="0"/>
              <a:t>.</a:t>
            </a:r>
          </a:p>
          <a:p>
            <a:r>
              <a:rPr lang="sr-Cyrl-RS" dirty="0" smtClean="0"/>
              <a:t>Такође</a:t>
            </a:r>
            <a:r>
              <a:rPr lang="sr-Cyrl-RS" dirty="0"/>
              <a:t>, битан фактор који треба размотрити у формулацији вагиналних препарата је </a:t>
            </a:r>
            <a:r>
              <a:rPr lang="sr-Cyrl-RS" b="1" dirty="0" smtClean="0"/>
              <a:t>способност </a:t>
            </a:r>
            <a:r>
              <a:rPr lang="sr-Cyrl-RS" b="1" dirty="0"/>
              <a:t>распростирања лека по површини вагине и задржавање током жељеног временског периода</a:t>
            </a:r>
            <a:r>
              <a:rPr lang="sr-Cyrl-RS" dirty="0"/>
              <a:t>. </a:t>
            </a:r>
            <a:endParaRPr lang="sr-Cyrl-RS" dirty="0" smtClean="0"/>
          </a:p>
        </p:txBody>
      </p:sp>
    </p:spTree>
    <p:extLst>
      <p:ext uri="{BB962C8B-B14F-4D97-AF65-F5344CB8AC3E}">
        <p14:creationId xmlns:p14="http://schemas.microsoft.com/office/powerpoint/2010/main" val="33428693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 fontScale="90000"/>
          </a:bodyPr>
          <a:lstStyle/>
          <a:p>
            <a:r>
              <a:rPr lang="sr-Cyrl-RS" sz="3200" b="1" dirty="0"/>
              <a:t/>
            </a:r>
            <a:br>
              <a:rPr lang="sr-Cyrl-RS" sz="3200" b="1" dirty="0"/>
            </a:br>
            <a:r>
              <a:rPr lang="sr-Cyrl-RS" sz="3200" b="1" dirty="0"/>
              <a:t>Стратегије за побољшање вагиналне испоруке лекова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9847" y="2121408"/>
            <a:ext cx="9173279" cy="4050792"/>
          </a:xfrm>
        </p:spPr>
        <p:txBody>
          <a:bodyPr>
            <a:normAutofit/>
          </a:bodyPr>
          <a:lstStyle/>
          <a:p>
            <a:r>
              <a:rPr lang="sr-Cyrl-RS" dirty="0"/>
              <a:t>Како би се поспешио </a:t>
            </a:r>
            <a:r>
              <a:rPr lang="sr-Cyrl-RS" b="1" dirty="0"/>
              <a:t>пролазак лека кроз епител вагине </a:t>
            </a:r>
            <a:r>
              <a:rPr lang="sr-Cyrl-RS" dirty="0"/>
              <a:t>у формулацију се додају пермеациони </a:t>
            </a:r>
            <a:r>
              <a:rPr lang="sr-Cyrl-RS" dirty="0" smtClean="0"/>
              <a:t>инхесери: жучне соли</a:t>
            </a:r>
            <a:r>
              <a:rPr lang="sr-Cyrl-RS" dirty="0"/>
              <a:t>, бензалконијум </a:t>
            </a:r>
            <a:r>
              <a:rPr lang="sr-Cyrl-RS" dirty="0" smtClean="0"/>
              <a:t>хлорид.</a:t>
            </a:r>
          </a:p>
          <a:p>
            <a:endParaRPr lang="sr-Cyrl-RS" dirty="0"/>
          </a:p>
          <a:p>
            <a:r>
              <a:rPr lang="sr-Cyrl-RS" dirty="0" smtClean="0"/>
              <a:t> </a:t>
            </a:r>
            <a:r>
              <a:rPr lang="sr-Cyrl-RS" dirty="0"/>
              <a:t>Иако је ензимска активност ниска, потенцијално може доћи до деградације појединих лекова. </a:t>
            </a:r>
            <a:endParaRPr lang="sr-Cyrl-RS" dirty="0" smtClean="0"/>
          </a:p>
          <a:p>
            <a:r>
              <a:rPr lang="sr-Cyrl-RS" dirty="0" smtClean="0"/>
              <a:t>Ензимска </a:t>
            </a:r>
            <a:r>
              <a:rPr lang="sr-Cyrl-RS" dirty="0"/>
              <a:t>разградња се може спречити </a:t>
            </a:r>
            <a:r>
              <a:rPr lang="sr-Cyrl-RS" b="1" dirty="0"/>
              <a:t>додатком ензимских инхибитора </a:t>
            </a:r>
            <a:r>
              <a:rPr lang="sr-Cyrl-RS" dirty="0"/>
              <a:t>попут апротинина, ЕДТА, гликохолата.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54537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 fontScale="90000"/>
          </a:bodyPr>
          <a:lstStyle/>
          <a:p>
            <a:r>
              <a:rPr lang="sr-Cyrl-RS" sz="3200" b="1" dirty="0"/>
              <a:t/>
            </a:r>
            <a:br>
              <a:rPr lang="sr-Cyrl-RS" sz="3200" b="1" dirty="0"/>
            </a:br>
            <a:r>
              <a:rPr lang="sr-Cyrl-RS" sz="3200" b="1" dirty="0"/>
              <a:t>Стратегије за побољшање вагиналне испоруке лекова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69847" y="2121408"/>
            <a:ext cx="9173279" cy="4050792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/>
              <a:t>Једна од стратегија за побољшање ефикасности вагиналне формулације је додатак полимера који показују склоност ка </a:t>
            </a:r>
            <a:r>
              <a:rPr lang="sr-Cyrl-RS" b="1" dirty="0" smtClean="0"/>
              <a:t>мукоадхезији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Полимери </a:t>
            </a:r>
            <a:r>
              <a:rPr lang="sr-Cyrl-RS" dirty="0"/>
              <a:t>са мукоадхезивним својствима успоставити интеракцију са муцином и продужити време контакта лека и слузнице вагине. </a:t>
            </a:r>
            <a:endParaRPr lang="sr-Cyrl-RS" dirty="0" smtClean="0"/>
          </a:p>
          <a:p>
            <a:r>
              <a:rPr lang="sr-Latn-RS" dirty="0" smtClean="0"/>
              <a:t>Осим </a:t>
            </a:r>
            <a:r>
              <a:rPr lang="sr-Latn-RS" dirty="0"/>
              <a:t>што повећавају време задржавања </a:t>
            </a:r>
            <a:r>
              <a:rPr lang="sr-Cyrl-RS" dirty="0"/>
              <a:t>лека, мукоадхезивни полимери могу омогућити и контролисано ослобађање лека.  </a:t>
            </a:r>
            <a:endParaRPr lang="sr-Cyrl-RS" dirty="0" smtClean="0"/>
          </a:p>
          <a:p>
            <a:r>
              <a:rPr lang="sr-Cyrl-RS" dirty="0" smtClean="0"/>
              <a:t>Полимери </a:t>
            </a:r>
            <a:r>
              <a:rPr lang="sr-Cyrl-RS" dirty="0"/>
              <a:t>који се најчешће користе у вагиналним</a:t>
            </a:r>
            <a:r>
              <a:rPr lang="sr-Latn-RS" dirty="0"/>
              <a:t> формулацијама су</a:t>
            </a:r>
            <a:r>
              <a:rPr lang="sr-Cyrl-RS" dirty="0"/>
              <a:t>: </a:t>
            </a:r>
            <a:endParaRPr lang="sr-Cyrl-R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sr-Latn-RS" dirty="0" smtClean="0"/>
              <a:t>полиакрилати </a:t>
            </a:r>
            <a:r>
              <a:rPr lang="sr-Latn-RS" dirty="0"/>
              <a:t>(</a:t>
            </a:r>
            <a:r>
              <a:rPr lang="sr-Latn-RS" dirty="0" smtClean="0"/>
              <a:t>карбомери), </a:t>
            </a:r>
            <a:endParaRPr lang="sr-Cyrl-R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sr-Latn-RS" dirty="0" smtClean="0"/>
              <a:t>деривати </a:t>
            </a:r>
            <a:r>
              <a:rPr lang="sr-Latn-RS" dirty="0"/>
              <a:t>целулозе </a:t>
            </a:r>
            <a:r>
              <a:rPr lang="sr-Latn-RS" dirty="0" smtClean="0"/>
              <a:t>(хидроксипропилцелулоза</a:t>
            </a:r>
            <a:r>
              <a:rPr lang="sr-Latn-RS" dirty="0"/>
              <a:t>, хидроксипропилметилцелулоза</a:t>
            </a:r>
            <a:r>
              <a:rPr lang="sr-Cyrl-RS" dirty="0"/>
              <a:t>), </a:t>
            </a:r>
            <a:endParaRPr lang="sr-Cyrl-R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sr-Cyrl-RS" dirty="0" smtClean="0"/>
              <a:t>хијалуронска </a:t>
            </a:r>
            <a:r>
              <a:rPr lang="sr-Cyrl-RS" dirty="0"/>
              <a:t>киселина, скроб, х</a:t>
            </a:r>
            <a:r>
              <a:rPr lang="sr-Latn-RS" dirty="0"/>
              <a:t>итосан, пектин, природне гуме и натријум алгинат.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11064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Подлоге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7316770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 smtClean="0"/>
              <a:t>Подлоге </a:t>
            </a:r>
            <a:r>
              <a:rPr lang="sr-Cyrl-RS" dirty="0"/>
              <a:t>које се користе за израду супозиторија </a:t>
            </a:r>
            <a:r>
              <a:rPr lang="sr-Cyrl-RS" dirty="0" smtClean="0"/>
              <a:t>и вагиторија могу бити:</a:t>
            </a:r>
          </a:p>
          <a:p>
            <a:pPr marL="0" indent="0">
              <a:buNone/>
            </a:pPr>
            <a:endParaRPr lang="sr-Cyrl-R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/>
              <a:t> </a:t>
            </a:r>
            <a:r>
              <a:rPr lang="sr-Cyrl-RS" dirty="0"/>
              <a:t>липосолобилне као што су каково масло (</a:t>
            </a:r>
            <a:r>
              <a:rPr lang="en-US" i="1" dirty="0"/>
              <a:t>Cacao oleum</a:t>
            </a:r>
            <a:r>
              <a:rPr lang="sr-Cyrl-RS" i="1" dirty="0"/>
              <a:t>), </a:t>
            </a:r>
            <a:r>
              <a:rPr lang="sr-Cyrl-RS" dirty="0"/>
              <a:t>чврсте масти</a:t>
            </a:r>
            <a:r>
              <a:rPr lang="sr-Cyrl-RS" i="1" dirty="0"/>
              <a:t> (</a:t>
            </a:r>
            <a:r>
              <a:rPr lang="pt-BR" i="1" dirty="0"/>
              <a:t>Adeps solidus</a:t>
            </a:r>
            <a:r>
              <a:rPr lang="sr-Cyrl-RS" i="1" dirty="0"/>
              <a:t>) </a:t>
            </a:r>
            <a:r>
              <a:rPr lang="sr-Cyrl-RS" b="1" dirty="0"/>
              <a:t> </a:t>
            </a:r>
            <a:r>
              <a:rPr lang="sr-Cyrl-CS" dirty="0" smtClean="0"/>
              <a:t>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CS" dirty="0"/>
              <a:t> </a:t>
            </a:r>
            <a:r>
              <a:rPr lang="sr-Cyrl-CS" dirty="0" smtClean="0"/>
              <a:t>хидросолубилне - глицерол-желатинска </a:t>
            </a:r>
            <a:r>
              <a:rPr lang="sr-Cyrl-CS" dirty="0"/>
              <a:t>подлога и полиетиленгликоли (макроголи). </a:t>
            </a:r>
            <a:endParaRPr lang="sr-Cyrl-CS" dirty="0" smtClean="0"/>
          </a:p>
          <a:p>
            <a:pPr>
              <a:buFont typeface="Wingdings" panose="05000000000000000000" pitchFamily="2" charset="2"/>
              <a:buChar char="v"/>
            </a:pPr>
            <a:endParaRPr lang="sr-Cyrl-CS" dirty="0" smtClean="0"/>
          </a:p>
          <a:p>
            <a:pPr marL="0" indent="0">
              <a:buNone/>
            </a:pPr>
            <a:r>
              <a:rPr lang="sr-Cyrl-CS" dirty="0" smtClean="0"/>
              <a:t>Липосолубилне </a:t>
            </a:r>
            <a:r>
              <a:rPr lang="sr-Cyrl-CS" dirty="0"/>
              <a:t>подлоге се топе </a:t>
            </a:r>
            <a:r>
              <a:rPr lang="ru-RU" dirty="0"/>
              <a:t>на телесној температури и ослобађају активну сусптанцу, док се хидросолубилне</a:t>
            </a:r>
            <a:r>
              <a:rPr lang="ru-RU" u="sng" dirty="0"/>
              <a:t> </a:t>
            </a:r>
            <a:r>
              <a:rPr lang="ru-RU" dirty="0"/>
              <a:t>подлоге растварају се у ректалној течности. </a:t>
            </a:r>
            <a:endParaRPr lang="sr-Cyrl-RS" dirty="0" smtClean="0"/>
          </a:p>
          <a:p>
            <a:endParaRPr lang="sr-Cyrl-RS" dirty="0"/>
          </a:p>
          <a:p>
            <a:pPr marL="0" indent="0">
              <a:buNone/>
            </a:pPr>
            <a:endParaRPr lang="sr-Cyrl-R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914" y="3996065"/>
            <a:ext cx="3607086" cy="18035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7968" y="185294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46342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7" y="2121408"/>
            <a:ext cx="9117861" cy="4050792"/>
          </a:xfrm>
        </p:spPr>
        <p:txBody>
          <a:bodyPr>
            <a:normAutofit/>
          </a:bodyPr>
          <a:lstStyle/>
          <a:p>
            <a:r>
              <a:rPr lang="sr-Cyrl-RS" dirty="0" smtClean="0"/>
              <a:t>Каково масло се </a:t>
            </a:r>
            <a:r>
              <a:rPr lang="sr-Cyrl-RS" dirty="0"/>
              <a:t>добија из семенки са какао стабла- </a:t>
            </a:r>
            <a:r>
              <a:rPr lang="en-US" i="1" dirty="0" err="1">
                <a:ea typeface="Cambria" panose="02040503050406030204" pitchFamily="18" charset="0"/>
              </a:rPr>
              <a:t>Theobroma</a:t>
            </a:r>
            <a:r>
              <a:rPr lang="en-US" i="1" dirty="0">
                <a:ea typeface="Cambria" panose="02040503050406030204" pitchFamily="18" charset="0"/>
              </a:rPr>
              <a:t> </a:t>
            </a:r>
            <a:r>
              <a:rPr lang="sr-Cyrl-RS" i="1" dirty="0">
                <a:ea typeface="Cambria" panose="02040503050406030204" pitchFamily="18" charset="0"/>
              </a:rPr>
              <a:t>С</a:t>
            </a:r>
            <a:r>
              <a:rPr lang="en-US" i="1" dirty="0" err="1">
                <a:ea typeface="Cambria" panose="02040503050406030204" pitchFamily="18" charset="0"/>
              </a:rPr>
              <a:t>acao</a:t>
            </a:r>
            <a:r>
              <a:rPr lang="en-US" dirty="0">
                <a:ea typeface="Cambria" panose="02040503050406030204" pitchFamily="18" charset="0"/>
              </a:rPr>
              <a:t>. </a:t>
            </a:r>
            <a:endParaRPr lang="sr-Cyrl-RS" dirty="0" smtClean="0">
              <a:ea typeface="Cambria" panose="02040503050406030204" pitchFamily="18" charset="0"/>
            </a:endParaRPr>
          </a:p>
          <a:p>
            <a:r>
              <a:rPr lang="sr-Cyrl-RS" dirty="0" smtClean="0"/>
              <a:t>Представља </a:t>
            </a:r>
            <a:r>
              <a:rPr lang="sr-Cyrl-RS" dirty="0"/>
              <a:t>смешу триглицерида међу којима преовладавају олеопалмитостеарат и олеодистеарат. </a:t>
            </a:r>
            <a:endParaRPr lang="sr-Cyrl-RS" dirty="0" smtClean="0"/>
          </a:p>
          <a:p>
            <a:r>
              <a:rPr lang="sr-Cyrl-RS" dirty="0" smtClean="0"/>
              <a:t>На </a:t>
            </a:r>
            <a:r>
              <a:rPr lang="sr-Cyrl-RS" dirty="0"/>
              <a:t>собној температури је тврда, аморфна чврста супстанца, а на телесној температури се топи се до меког, неиритирајућег уља. </a:t>
            </a:r>
            <a:endParaRPr lang="sr-Cyrl-RS" dirty="0" smtClean="0"/>
          </a:p>
          <a:p>
            <a:r>
              <a:rPr lang="sr-Cyrl-RS" dirty="0" smtClean="0"/>
              <a:t>Разлика </a:t>
            </a:r>
            <a:r>
              <a:rPr lang="sr-Cyrl-RS" dirty="0"/>
              <a:t>од 12 ° до 13 ° између температуре очвршћавања и тачке </a:t>
            </a:r>
            <a:r>
              <a:rPr lang="sr-Cyrl-RS" dirty="0" smtClean="0"/>
              <a:t>топљења олакшава </a:t>
            </a:r>
            <a:r>
              <a:rPr lang="sr-Cyrl-RS" dirty="0"/>
              <a:t>сипање супозиторија у калупе пре него што база очврсне. </a:t>
            </a:r>
            <a:endParaRPr lang="sr-Cyrl-RS" dirty="0" smtClean="0"/>
          </a:p>
          <a:p>
            <a:r>
              <a:rPr lang="sr-Cyrl-RS" dirty="0" smtClean="0"/>
              <a:t>Какао </a:t>
            </a:r>
            <a:r>
              <a:rPr lang="sr-Cyrl-RS" dirty="0"/>
              <a:t>путер не садржи емулгаторе па не апсорбује значајне количине воде. </a:t>
            </a:r>
            <a:endParaRPr lang="sr-Cyrl-RS" dirty="0" smtClean="0"/>
          </a:p>
          <a:p>
            <a:r>
              <a:rPr lang="sr-Cyrl-RS" dirty="0" smtClean="0"/>
              <a:t>Не </a:t>
            </a:r>
            <a:r>
              <a:rPr lang="sr-Cyrl-RS" dirty="0"/>
              <a:t>сме се загревати изнад 35 ° С зато што може прећи у метастабилни облик</a:t>
            </a:r>
            <a:r>
              <a:rPr lang="sr-Cyrl-RS" dirty="0" smtClean="0"/>
              <a:t>. 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Какаово масло </a:t>
            </a:r>
            <a:r>
              <a:rPr lang="sr-Cyrl-RS" sz="320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US" sz="3200" i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Cacao oleum, </a:t>
            </a:r>
            <a:r>
              <a:rPr lang="en-US" sz="3200" i="1" dirty="0" err="1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Butyrum</a:t>
            </a:r>
            <a:r>
              <a:rPr lang="en-US" sz="3200" i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cacao, Oleum </a:t>
            </a:r>
            <a:r>
              <a:rPr lang="en-US" sz="3200" i="1" dirty="0" err="1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Theobromatis</a:t>
            </a:r>
            <a:r>
              <a:rPr lang="en-US" sz="3200" dirty="0" smtClean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en-US" sz="32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79574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29" y="1059226"/>
            <a:ext cx="9311825" cy="4050792"/>
          </a:xfrm>
        </p:spPr>
        <p:txBody>
          <a:bodyPr>
            <a:normAutofit/>
          </a:bodyPr>
          <a:lstStyle/>
          <a:p>
            <a:r>
              <a:rPr lang="sr-Cyrl-RS" dirty="0"/>
              <a:t>Метастабилни облик је непожељан јер се топи на нижим температурама (25 ° - 30 ° С) па  готова супозиторија не би била употребљива јер би се топила пре </a:t>
            </a:r>
            <a:r>
              <a:rPr lang="sr-Cyrl-RS" dirty="0" smtClean="0"/>
              <a:t>примене.</a:t>
            </a:r>
          </a:p>
          <a:p>
            <a:r>
              <a:rPr lang="sr-Cyrl-RS" dirty="0" smtClean="0"/>
              <a:t>Додатак </a:t>
            </a:r>
            <a:r>
              <a:rPr lang="sr-Cyrl-RS" dirty="0"/>
              <a:t>појединих лекова попут хлорал хидрата, фенола, тимола може снизити тачку топљења какаовог масла. </a:t>
            </a:r>
            <a:endParaRPr lang="sr-Cyrl-RS" dirty="0" smtClean="0"/>
          </a:p>
          <a:p>
            <a:r>
              <a:rPr lang="sr-Cyrl-RS" dirty="0" smtClean="0"/>
              <a:t>Овај </a:t>
            </a:r>
            <a:r>
              <a:rPr lang="sr-Cyrl-RS" dirty="0"/>
              <a:t>проблем се може превазићи додатком пчелињег воска како би се тачка топљења израђених супозиторија вратила на жељену вредност. </a:t>
            </a:r>
            <a:endParaRPr lang="sr-Cyrl-RS" dirty="0" smtClean="0"/>
          </a:p>
          <a:p>
            <a:r>
              <a:rPr lang="sr-Cyrl-RS" dirty="0" smtClean="0"/>
              <a:t>Данас </a:t>
            </a:r>
            <a:r>
              <a:rPr lang="sr-Cyrl-RS" dirty="0"/>
              <a:t>је какаово масло претежно замењено полусинтетским подлогама.</a:t>
            </a:r>
          </a:p>
        </p:txBody>
      </p:sp>
    </p:spTree>
    <p:extLst>
      <p:ext uri="{BB962C8B-B14F-4D97-AF65-F5344CB8AC3E}">
        <p14:creationId xmlns:p14="http://schemas.microsoft.com/office/powerpoint/2010/main" val="1849488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3594" y="248411"/>
            <a:ext cx="5792770" cy="6318644"/>
          </a:xfrm>
        </p:spPr>
        <p:txBody>
          <a:bodyPr>
            <a:normAutofit fontScale="92500" lnSpcReduction="10000"/>
          </a:bodyPr>
          <a:lstStyle/>
          <a:p>
            <a:r>
              <a:rPr lang="sr-Latn-RS" dirty="0"/>
              <a:t>Ректални регион се дренира ректалним (хемороидa</a:t>
            </a:r>
            <a:r>
              <a:rPr lang="sr-Cyrl-RS" dirty="0"/>
              <a:t>л</a:t>
            </a:r>
            <a:r>
              <a:rPr lang="sr-Latn-RS" dirty="0"/>
              <a:t>ним) венама и лимфним судовима</a:t>
            </a:r>
            <a:r>
              <a:rPr lang="sr-Cyrl-RS" dirty="0"/>
              <a:t>.</a:t>
            </a:r>
            <a:r>
              <a:rPr lang="sr-Latn-RS" dirty="0"/>
              <a:t>  </a:t>
            </a:r>
            <a:endParaRPr lang="sr-Cyrl-RS" dirty="0" smtClean="0"/>
          </a:p>
          <a:p>
            <a:r>
              <a:rPr lang="sr-Latn-RS" b="1" dirty="0" smtClean="0"/>
              <a:t>Горња </a:t>
            </a:r>
            <a:r>
              <a:rPr lang="sr-Latn-RS" b="1" dirty="0"/>
              <a:t>ректална вена </a:t>
            </a:r>
            <a:r>
              <a:rPr lang="sr-Latn-RS" dirty="0"/>
              <a:t>дренира горњи део </a:t>
            </a:r>
            <a:r>
              <a:rPr lang="sr-Latn-RS" dirty="0" smtClean="0"/>
              <a:t>ректума</a:t>
            </a:r>
            <a:endParaRPr lang="sr-Cyrl-RS" dirty="0" smtClean="0"/>
          </a:p>
          <a:p>
            <a:r>
              <a:rPr lang="sr-Cyrl-RS" dirty="0" smtClean="0"/>
              <a:t>Одводи </a:t>
            </a:r>
            <a:r>
              <a:rPr lang="sr-Cyrl-RS" dirty="0"/>
              <a:t>лек преко</a:t>
            </a:r>
            <a:r>
              <a:rPr lang="sr-Latn-RS" dirty="0"/>
              <a:t> порталне вене која пролази кроз јетру до системске циркулације. </a:t>
            </a:r>
            <a:endParaRPr lang="sr-Cyrl-RS" dirty="0" smtClean="0"/>
          </a:p>
          <a:p>
            <a:r>
              <a:rPr lang="sr-Cyrl-RS" dirty="0" smtClean="0"/>
              <a:t>Уколико </a:t>
            </a:r>
            <a:r>
              <a:rPr lang="sr-Cyrl-RS" dirty="0"/>
              <a:t>се ректални облици </a:t>
            </a:r>
            <a:r>
              <a:rPr lang="sr-Cyrl-RS" b="1" dirty="0"/>
              <a:t>пласирају високо у ректуму </a:t>
            </a:r>
            <a:r>
              <a:rPr lang="sr-Cyrl-RS" dirty="0"/>
              <a:t>део лека ће доспети до порталне вене и умањиће се фракција која стиже у системску циркулацију.</a:t>
            </a:r>
            <a:endParaRPr lang="sr-Cyrl-RS" dirty="0" smtClean="0"/>
          </a:p>
          <a:p>
            <a:endParaRPr lang="sr-Cyrl-RS" b="1" dirty="0" smtClean="0"/>
          </a:p>
          <a:p>
            <a:r>
              <a:rPr lang="sr-Cyrl-RS" b="1" dirty="0" smtClean="0"/>
              <a:t>Д</a:t>
            </a:r>
            <a:r>
              <a:rPr lang="sr-Latn-RS" b="1" dirty="0" smtClean="0"/>
              <a:t>оња </a:t>
            </a:r>
            <a:r>
              <a:rPr lang="sr-Latn-RS" b="1" dirty="0"/>
              <a:t>и средња </a:t>
            </a:r>
            <a:r>
              <a:rPr lang="sr-Latn-RS" b="1" dirty="0" smtClean="0"/>
              <a:t>ректалн</a:t>
            </a:r>
            <a:r>
              <a:rPr lang="sr-Cyrl-RS" b="1" dirty="0" smtClean="0"/>
              <a:t>а</a:t>
            </a:r>
            <a:r>
              <a:rPr lang="sr-Latn-RS" b="1" dirty="0" smtClean="0"/>
              <a:t> венa </a:t>
            </a:r>
            <a:r>
              <a:rPr lang="sr-Cyrl-RS" dirty="0" smtClean="0"/>
              <a:t>дренирају</a:t>
            </a:r>
            <a:r>
              <a:rPr lang="sr-Latn-RS" dirty="0" smtClean="0"/>
              <a:t> доњи </a:t>
            </a:r>
            <a:r>
              <a:rPr lang="sr-Latn-RS" dirty="0"/>
              <a:t>део ректума. </a:t>
            </a:r>
            <a:endParaRPr lang="sr-Cyrl-RS" dirty="0" smtClean="0"/>
          </a:p>
          <a:p>
            <a:r>
              <a:rPr lang="sr-Cyrl-RS" dirty="0" smtClean="0"/>
              <a:t>О</a:t>
            </a:r>
            <a:r>
              <a:rPr lang="sr-Latn-RS" dirty="0" smtClean="0"/>
              <a:t>дводе </a:t>
            </a:r>
            <a:r>
              <a:rPr lang="sr-Cyrl-RS" dirty="0" smtClean="0"/>
              <a:t>лек </a:t>
            </a:r>
            <a:r>
              <a:rPr lang="sr-Latn-RS" dirty="0" smtClean="0"/>
              <a:t>у </a:t>
            </a:r>
            <a:r>
              <a:rPr lang="sr-Latn-RS" dirty="0"/>
              <a:t>доњу шупљу вену и према томе, директно у системску циркулацију. </a:t>
            </a:r>
            <a:endParaRPr lang="sr-Cyrl-RS" dirty="0" smtClean="0"/>
          </a:p>
          <a:p>
            <a:r>
              <a:rPr lang="sr-Latn-RS" dirty="0" smtClean="0"/>
              <a:t>Утицај </a:t>
            </a:r>
            <a:r>
              <a:rPr lang="sr-Latn-RS" dirty="0"/>
              <a:t>лимфних судова на апсорпцију лекова није добро утврђен; међутим, то може допринети системској апсорпцији високо липофилних лекова. </a:t>
            </a:r>
            <a:endParaRPr lang="sr-Cyrl-RS" dirty="0" smtClean="0"/>
          </a:p>
          <a:p>
            <a:r>
              <a:rPr lang="sr-Latn-RS" dirty="0" smtClean="0"/>
              <a:t>Лимфна </a:t>
            </a:r>
            <a:r>
              <a:rPr lang="sr-Latn-RS" dirty="0"/>
              <a:t>дренажа такође избегава хепатички ефекат првог проласка.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37709"/>
            <a:ext cx="4692074" cy="30202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032"/>
            <a:ext cx="4856018" cy="362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11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b="1" dirty="0" smtClean="0">
                <a:solidFill>
                  <a:srgbClr val="FF0000"/>
                </a:solidFill>
              </a:rPr>
              <a:t>Чврсте масти</a:t>
            </a:r>
            <a:r>
              <a:rPr lang="sr-Cyrl-RS" sz="3200" b="1" i="1" dirty="0" smtClean="0">
                <a:solidFill>
                  <a:srgbClr val="FF0000"/>
                </a:solidFill>
              </a:rPr>
              <a:t> (</a:t>
            </a:r>
            <a:r>
              <a:rPr lang="pt-BR" sz="3200" b="1" i="1" dirty="0" smtClean="0">
                <a:solidFill>
                  <a:srgbClr val="FF0000"/>
                </a:solidFill>
              </a:rPr>
              <a:t>Adeps solidus</a:t>
            </a:r>
            <a:r>
              <a:rPr lang="sr-Cyrl-RS" sz="3200" b="1" i="1" dirty="0" smtClean="0">
                <a:solidFill>
                  <a:srgbClr val="FF0000"/>
                </a:solidFill>
              </a:rPr>
              <a:t>)</a:t>
            </a:r>
            <a:endParaRPr lang="en-US" sz="3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7" y="2121408"/>
            <a:ext cx="9311825" cy="4050792"/>
          </a:xfrm>
        </p:spPr>
        <p:txBody>
          <a:bodyPr>
            <a:normAutofit/>
          </a:bodyPr>
          <a:lstStyle/>
          <a:p>
            <a:r>
              <a:rPr lang="sr-Cyrl-RS" dirty="0" smtClean="0"/>
              <a:t>П</a:t>
            </a:r>
            <a:r>
              <a:rPr lang="pt-BR" dirty="0" smtClean="0"/>
              <a:t>редстављају </a:t>
            </a:r>
            <a:r>
              <a:rPr lang="pt-BR" dirty="0"/>
              <a:t>смеше три</a:t>
            </a:r>
            <a:r>
              <a:rPr lang="sr-Cyrl-RS" dirty="0"/>
              <a:t>-</a:t>
            </a:r>
            <a:r>
              <a:rPr lang="pt-BR" dirty="0"/>
              <a:t>, д</a:t>
            </a:r>
            <a:r>
              <a:rPr lang="sr-Cyrl-RS" dirty="0"/>
              <a:t>и-</a:t>
            </a:r>
            <a:r>
              <a:rPr lang="pt-BR" dirty="0"/>
              <a:t> и моно</a:t>
            </a:r>
            <a:r>
              <a:rPr lang="sr-Cyrl-RS" dirty="0"/>
              <a:t>-</a:t>
            </a:r>
            <a:r>
              <a:rPr lang="pt-BR" dirty="0"/>
              <a:t> глицерида засићених масних киселина, угла</a:t>
            </a:r>
            <a:r>
              <a:rPr lang="sr-Cyrl-RS" dirty="0"/>
              <a:t>в</a:t>
            </a:r>
            <a:r>
              <a:rPr lang="pt-BR" dirty="0"/>
              <a:t>ном са </a:t>
            </a:r>
            <a:r>
              <a:rPr lang="pt-BR" dirty="0">
                <a:latin typeface="Cambria" panose="02040503050406030204" pitchFamily="18" charset="0"/>
                <a:ea typeface="Cambria" panose="02040503050406030204" pitchFamily="18" charset="0"/>
              </a:rPr>
              <a:t>10-18 С</a:t>
            </a:r>
            <a:r>
              <a:rPr lang="pt-BR" dirty="0"/>
              <a:t> атома. </a:t>
            </a:r>
            <a:endParaRPr lang="sr-Cyrl-RS" dirty="0" smtClean="0"/>
          </a:p>
          <a:p>
            <a:r>
              <a:rPr lang="sr-Cyrl-RS" dirty="0" smtClean="0"/>
              <a:t>Оне </a:t>
            </a:r>
            <a:r>
              <a:rPr lang="sr-Cyrl-RS" dirty="0"/>
              <a:t>су беле или жуте боје и чрвсте конзистенције. </a:t>
            </a:r>
            <a:endParaRPr lang="sr-Cyrl-RS" dirty="0" smtClean="0"/>
          </a:p>
          <a:p>
            <a:r>
              <a:rPr lang="sr-Cyrl-RS" dirty="0" smtClean="0"/>
              <a:t>Постоји </a:t>
            </a:r>
            <a:r>
              <a:rPr lang="sr-Cyrl-RS" dirty="0"/>
              <a:t>више типова у зависности од произвођача који се међусобно разликују по саставу, тачки топљења и очвршћавања, хидроксилном, киселинском, јодном броју.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42688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3666" y="588172"/>
            <a:ext cx="9311825" cy="59049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Постоје следеће серије које су поређање по растућој температури топљења</a:t>
            </a:r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</a:p>
          <a:p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b="1" dirty="0" err="1">
                <a:latin typeface="Cambria" panose="02040503050406030204" pitchFamily="18" charset="0"/>
                <a:ea typeface="Cambria" panose="02040503050406030204" pitchFamily="18" charset="0"/>
              </a:rPr>
              <a:t>Witepsol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 H</a:t>
            </a:r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 серије- 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тврде масти са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 ниским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 хидроксилним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 бројем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 до 15. Састоје се углавном од триглицерида са уделом од највише 15% диглицерида и не више од 1% моноглицерида. Карактерише их врло мали размак између температура топљења и очвршћавања. 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Погодне су за израду препарата који су осетљиви на </a:t>
            </a:r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хидролизу;</a:t>
            </a:r>
          </a:p>
          <a:p>
            <a:r>
              <a:rPr lang="en-US" b="1" dirty="0" err="1">
                <a:latin typeface="Cambria" panose="02040503050406030204" pitchFamily="18" charset="0"/>
                <a:ea typeface="Cambria" panose="02040503050406030204" pitchFamily="18" charset="0"/>
              </a:rPr>
              <a:t>Witepsol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 W</a:t>
            </a:r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 серије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- 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у поређењу са осталим типовима мекши су и време потребно за очвршћавање је дуже; погодне су за израду препарата са великим бројем лековитих супстанци</a:t>
            </a:r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;</a:t>
            </a:r>
          </a:p>
          <a:p>
            <a:r>
              <a:rPr lang="en-US" b="1" dirty="0" err="1">
                <a:latin typeface="Cambria" panose="02040503050406030204" pitchFamily="18" charset="0"/>
                <a:ea typeface="Cambria" panose="02040503050406030204" pitchFamily="18" charset="0"/>
              </a:rPr>
              <a:t>Witepsol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 S</a:t>
            </a:r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 серије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-у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њихов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састав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улазе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површински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активне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материје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па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су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погодне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за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израду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препарата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који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садрже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 лековите супстанце у облику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хидрата</a:t>
            </a:r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;</a:t>
            </a:r>
          </a:p>
          <a:p>
            <a:r>
              <a:rPr lang="en-US" b="1" dirty="0" err="1">
                <a:latin typeface="Cambria" panose="02040503050406030204" pitchFamily="18" charset="0"/>
                <a:ea typeface="Cambria" panose="02040503050406030204" pitchFamily="18" charset="0"/>
              </a:rPr>
              <a:t>Witepsol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 Е</a:t>
            </a:r>
            <a:r>
              <a:rPr lang="sr-Cyrl-RS" b="1" dirty="0">
                <a:latin typeface="Cambria" panose="02040503050406030204" pitchFamily="18" charset="0"/>
                <a:ea typeface="Cambria" panose="02040503050406030204" pitchFamily="18" charset="0"/>
              </a:rPr>
              <a:t> серије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- наведене подлоге се топе на температури која је виша од телесне. Нашли су примену у изради препарата који садрже супстанце које снижавају тачку топљења подлоге или да би се кориговала ниска тачка топљења појединих једињења.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/>
          </a:p>
          <a:p>
            <a:endParaRPr lang="sr-Cyrl-RS" dirty="0" smtClean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30845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4284" y="953008"/>
            <a:ext cx="10353964" cy="59049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Глицерол-желатинска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подлога се састоји од 70 делова глицерина, 20 делова желатина и 10 делова воде, а може бити додат и конзерванс (0,02% Pulvis conservans).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Подогна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је за вагиналну примену, али се вагиторије морају чувати у добро затвореној амбалажи због тенденције подлгоге да упија влагу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/>
          </a:p>
          <a:p>
            <a:endParaRPr lang="sr-Cyrl-RS" dirty="0" smtClean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491950"/>
          </a:xfrm>
        </p:spPr>
        <p:txBody>
          <a:bodyPr>
            <a:normAutofit fontScale="90000"/>
          </a:bodyPr>
          <a:lstStyle/>
          <a:p>
            <a:r>
              <a:rPr lang="sr-Cyrl-RS" sz="3200" b="1" dirty="0" smtClean="0">
                <a:solidFill>
                  <a:srgbClr val="FF0000"/>
                </a:solidFill>
              </a:rPr>
              <a:t>Глицерол-желатинска подлога</a:t>
            </a:r>
            <a:br>
              <a:rPr lang="sr-Cyrl-RS" sz="3200" b="1" dirty="0" smtClean="0">
                <a:solidFill>
                  <a:srgbClr val="FF0000"/>
                </a:solidFill>
              </a:rPr>
            </a:br>
            <a:r>
              <a:rPr lang="sr-Cyrl-RS" sz="3200" b="1" dirty="0" smtClean="0">
                <a:solidFill>
                  <a:srgbClr val="FF0000"/>
                </a:solidFill>
              </a:rPr>
              <a:t/>
            </a:r>
            <a:br>
              <a:rPr lang="sr-Cyrl-RS" sz="3200" b="1" dirty="0" smtClean="0">
                <a:solidFill>
                  <a:srgbClr val="FF0000"/>
                </a:solidFill>
              </a:rPr>
            </a:br>
            <a:r>
              <a:rPr lang="sr-Cyrl-RS" sz="3200" b="1" dirty="0" smtClean="0">
                <a:solidFill>
                  <a:srgbClr val="FF0000"/>
                </a:solidFill>
              </a:rPr>
              <a:t/>
            </a:r>
            <a:br>
              <a:rPr lang="sr-Cyrl-RS" sz="3200" b="1" dirty="0" smtClean="0">
                <a:solidFill>
                  <a:srgbClr val="FF0000"/>
                </a:solidFill>
              </a:rPr>
            </a:br>
            <a:endParaRPr lang="en-US" sz="30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942378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3666" y="953008"/>
            <a:ext cx="9893716" cy="59049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/>
          </a:p>
          <a:p>
            <a:r>
              <a:rPr lang="ru-RU" dirty="0" smtClean="0"/>
              <a:t>Смеша </a:t>
            </a:r>
            <a:r>
              <a:rPr lang="ru-RU" dirty="0"/>
              <a:t>два или више полиетилен гликола, полимеризационих производа етилен оксида, различитих молекулских маса. </a:t>
            </a:r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/>
              <a:t>зависности од молекулске масе могу бити различите конзистенције, течне, получврсте и чврсте. </a:t>
            </a:r>
            <a:endParaRPr lang="ru-RU" dirty="0" smtClean="0"/>
          </a:p>
          <a:p>
            <a:r>
              <a:rPr lang="ru-RU" dirty="0" smtClean="0"/>
              <a:t>Комбиновањем </a:t>
            </a:r>
            <a:r>
              <a:rPr lang="ru-RU" dirty="0"/>
              <a:t>макрогола различите молекулске масе добије се подлога жељених карактеристика. </a:t>
            </a:r>
            <a:endParaRPr lang="ru-RU" dirty="0" smtClean="0"/>
          </a:p>
          <a:p>
            <a:r>
              <a:rPr lang="ru-RU" dirty="0" smtClean="0"/>
              <a:t>Неке </a:t>
            </a:r>
            <a:r>
              <a:rPr lang="ru-RU" dirty="0"/>
              <a:t>комерцијалне подлоге садрже и површински активне материје. </a:t>
            </a:r>
            <a:endParaRPr lang="ru-RU" dirty="0" smtClean="0"/>
          </a:p>
          <a:p>
            <a:r>
              <a:rPr lang="ru-RU" dirty="0" smtClean="0"/>
              <a:t>Макроголи </a:t>
            </a:r>
            <a:r>
              <a:rPr lang="ru-RU" dirty="0"/>
              <a:t>се растварају у телесним течностима, а уколико у телесној шупљини има довољно водених секрета, макроголи пружају поузданије ослобађање лека из дозираног облика него масне базе. </a:t>
            </a:r>
            <a:endParaRPr lang="ru-RU" dirty="0" smtClean="0"/>
          </a:p>
          <a:p>
            <a:r>
              <a:rPr lang="ru-RU" dirty="0" smtClean="0"/>
              <a:t>Међутим</a:t>
            </a:r>
            <a:r>
              <a:rPr lang="ru-RU" dirty="0"/>
              <a:t>, супозиторије са макроголима могу иритирати ткиво и нису компатибилни са великим бројем лекова, нарочито оним који су осетљиви на оксидацију. 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/>
          </a:p>
          <a:p>
            <a:endParaRPr lang="sr-Cyrl-RS" dirty="0" smtClean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62211" y="588172"/>
            <a:ext cx="10058400" cy="1491950"/>
          </a:xfrm>
        </p:spPr>
        <p:txBody>
          <a:bodyPr>
            <a:normAutofit fontScale="90000"/>
          </a:bodyPr>
          <a:lstStyle/>
          <a:p>
            <a:r>
              <a:rPr lang="sr-Cyrl-RS" sz="3200" b="1" dirty="0" smtClean="0">
                <a:solidFill>
                  <a:srgbClr val="FF0000"/>
                </a:solidFill>
              </a:rPr>
              <a:t>Полиетилен гликоли (</a:t>
            </a:r>
            <a:r>
              <a:rPr lang="en-US" sz="3200" b="1" dirty="0" smtClean="0">
                <a:solidFill>
                  <a:srgbClr val="FF0000"/>
                </a:solidFill>
              </a:rPr>
              <a:t>PEG) </a:t>
            </a:r>
            <a:r>
              <a:rPr lang="sr-Cyrl-RS" sz="3200" b="1" dirty="0" smtClean="0">
                <a:solidFill>
                  <a:srgbClr val="FF0000"/>
                </a:solidFill>
              </a:rPr>
              <a:t>- макроголи</a:t>
            </a:r>
            <a:br>
              <a:rPr lang="sr-Cyrl-RS" sz="3200" b="1" dirty="0" smtClean="0">
                <a:solidFill>
                  <a:srgbClr val="FF0000"/>
                </a:solidFill>
              </a:rPr>
            </a:br>
            <a:r>
              <a:rPr lang="sr-Cyrl-RS" sz="3200" b="1" dirty="0" smtClean="0">
                <a:solidFill>
                  <a:srgbClr val="FF0000"/>
                </a:solidFill>
              </a:rPr>
              <a:t/>
            </a:r>
            <a:br>
              <a:rPr lang="sr-Cyrl-RS" sz="3200" b="1" dirty="0" smtClean="0">
                <a:solidFill>
                  <a:srgbClr val="FF0000"/>
                </a:solidFill>
              </a:rPr>
            </a:br>
            <a:r>
              <a:rPr lang="sr-Cyrl-RS" sz="3200" b="1" dirty="0" smtClean="0">
                <a:solidFill>
                  <a:srgbClr val="FF0000"/>
                </a:solidFill>
              </a:rPr>
              <a:t/>
            </a:r>
            <a:br>
              <a:rPr lang="sr-Cyrl-RS" sz="3200" b="1" dirty="0" smtClean="0">
                <a:solidFill>
                  <a:srgbClr val="FF0000"/>
                </a:solidFill>
              </a:rPr>
            </a:br>
            <a:r>
              <a:rPr lang="sr-Cyrl-RS" sz="3200" b="1" dirty="0" smtClean="0">
                <a:solidFill>
                  <a:srgbClr val="FF0000"/>
                </a:solidFill>
              </a:rPr>
              <a:t/>
            </a:r>
            <a:br>
              <a:rPr lang="sr-Cyrl-RS" sz="3200" b="1" dirty="0" smtClean="0">
                <a:solidFill>
                  <a:srgbClr val="FF0000"/>
                </a:solidFill>
              </a:rPr>
            </a:br>
            <a:endParaRPr lang="en-US" sz="30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280500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9766318" cy="405079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sr-Cyrl-RS" dirty="0"/>
              <a:t>Лекови растворени у подлози се ослобађају када се супозиторија отопи или </a:t>
            </a:r>
            <a:r>
              <a:rPr lang="sr-Cyrl-RS" dirty="0" smtClean="0"/>
              <a:t>раствори</a:t>
            </a:r>
          </a:p>
          <a:p>
            <a:r>
              <a:rPr lang="sr-Cyrl-RS" dirty="0"/>
              <a:t>Л</a:t>
            </a:r>
            <a:r>
              <a:rPr lang="sr-Cyrl-RS" dirty="0" smtClean="0"/>
              <a:t>екови </a:t>
            </a:r>
            <a:r>
              <a:rPr lang="sr-Cyrl-RS" dirty="0"/>
              <a:t>који су дисперговани у подлози имају тенденцију да напусте подлогу и растворе се у ректалној </a:t>
            </a:r>
            <a:r>
              <a:rPr lang="sr-Cyrl-RS" dirty="0" smtClean="0"/>
              <a:t>течности</a:t>
            </a:r>
            <a:endParaRPr lang="sr-Cyrl-RS" dirty="0"/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endParaRPr lang="sr-Cyrl-RS" dirty="0"/>
          </a:p>
          <a:p>
            <a:pPr marL="0" indent="0" algn="ctr">
              <a:buNone/>
            </a:pPr>
            <a:r>
              <a:rPr lang="sr-Cyrl-RS" b="1" dirty="0" smtClean="0"/>
              <a:t>хидрофилни лек се </a:t>
            </a:r>
            <a:r>
              <a:rPr lang="sr-Cyrl-RS" b="1" dirty="0"/>
              <a:t>боље ослобађа из липофилне подлоге, док липофилни из хидрофилне подоге.  </a:t>
            </a:r>
            <a:endParaRPr lang="sr-Cyrl-RS" b="1" dirty="0" smtClean="0"/>
          </a:p>
          <a:p>
            <a:r>
              <a:rPr lang="sr-Cyrl-RS" dirty="0" smtClean="0"/>
              <a:t>Лекови </a:t>
            </a:r>
            <a:r>
              <a:rPr lang="sr-Cyrl-RS" dirty="0"/>
              <a:t>који имају већи коефицијент расподеле су више липофилни па се спорије ослобађају из липофилних подлога што може бити искоришћено када је циљ продужено ослобађање лека. </a:t>
            </a:r>
            <a:endParaRPr lang="sr-Cyrl-R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757" y="201693"/>
            <a:ext cx="3607086" cy="1803543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 rot="5400000">
            <a:off x="5350780" y="37311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41112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Израда супозиторија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+mj-lt"/>
              </a:rPr>
              <a:t>Фактор истискивања (</a:t>
            </a:r>
            <a:r>
              <a:rPr lang="en-US" dirty="0" smtClean="0">
                <a:latin typeface="+mj-lt"/>
              </a:rPr>
              <a:t>f</a:t>
            </a:r>
            <a:r>
              <a:rPr lang="ru-RU" dirty="0" smtClean="0">
                <a:latin typeface="+mj-lt"/>
              </a:rPr>
              <a:t>) </a:t>
            </a:r>
            <a:r>
              <a:rPr lang="sr-Latn-RS" dirty="0" smtClean="0">
                <a:latin typeface="+mj-lt"/>
              </a:rPr>
              <a:t>-</a:t>
            </a:r>
            <a:r>
              <a:rPr lang="ru-RU" dirty="0" smtClean="0">
                <a:latin typeface="+mj-lt"/>
              </a:rPr>
              <a:t> </a:t>
            </a:r>
            <a:r>
              <a:rPr lang="ru-RU" dirty="0">
                <a:latin typeface="+mj-lt"/>
              </a:rPr>
              <a:t>број грама л</a:t>
            </a:r>
            <a:r>
              <a:rPr lang="ru-RU" dirty="0" smtClean="0">
                <a:latin typeface="+mj-lt"/>
              </a:rPr>
              <a:t>ековите </a:t>
            </a:r>
            <a:r>
              <a:rPr lang="ru-RU" dirty="0">
                <a:latin typeface="+mj-lt"/>
              </a:rPr>
              <a:t>супстанце који истискује </a:t>
            </a:r>
            <a:r>
              <a:rPr lang="ru-RU" dirty="0" smtClean="0">
                <a:latin typeface="+mj-lt"/>
              </a:rPr>
              <a:t>1 </a:t>
            </a:r>
            <a:r>
              <a:rPr lang="ru-RU" dirty="0">
                <a:latin typeface="+mj-lt"/>
              </a:rPr>
              <a:t>грам подлоге (рачунато на какаово масло</a:t>
            </a:r>
            <a:r>
              <a:rPr lang="ru-RU" dirty="0" smtClean="0">
                <a:latin typeface="+mj-lt"/>
              </a:rPr>
              <a:t>)</a:t>
            </a:r>
            <a:endParaRPr lang="sr-Latn-RS" dirty="0" smtClean="0">
              <a:latin typeface="+mj-lt"/>
            </a:endParaRPr>
          </a:p>
          <a:p>
            <a:r>
              <a:rPr lang="sr-Cyrl-RS" dirty="0" smtClean="0">
                <a:latin typeface="+mj-lt"/>
              </a:rPr>
              <a:t>Густина глицерол желатинске подлоге- 1,3 х густина какаовог масла</a:t>
            </a:r>
          </a:p>
          <a:p>
            <a:r>
              <a:rPr lang="sr-Cyrl-RS" dirty="0">
                <a:latin typeface="+mj-lt"/>
              </a:rPr>
              <a:t>Густина макрогола- 1,2 х  густина какаовог </a:t>
            </a:r>
            <a:r>
              <a:rPr lang="sr-Cyrl-RS" dirty="0" smtClean="0">
                <a:latin typeface="+mj-lt"/>
              </a:rPr>
              <a:t>масла</a:t>
            </a:r>
          </a:p>
          <a:p>
            <a:pPr marL="0" indent="0">
              <a:buNone/>
            </a:pPr>
            <a:endParaRPr lang="en-US" dirty="0">
              <a:latin typeface="+mj-lt"/>
            </a:endParaRPr>
          </a:p>
          <a:p>
            <a:r>
              <a:rPr lang="ru-RU" dirty="0" smtClean="0">
                <a:latin typeface="+mj-lt"/>
              </a:rPr>
              <a:t>Фактор </a:t>
            </a:r>
            <a:r>
              <a:rPr lang="ru-RU" dirty="0">
                <a:latin typeface="+mj-lt"/>
              </a:rPr>
              <a:t>истискивања се обавезно узима у обзир за израчунавање потребне количине подлоге када се израђује више од 20 супозиторија, и/или када је процентуални </a:t>
            </a:r>
            <a:r>
              <a:rPr lang="ru-RU" dirty="0" smtClean="0">
                <a:latin typeface="+mj-lt"/>
              </a:rPr>
              <a:t>удео супстанце у </a:t>
            </a:r>
            <a:r>
              <a:rPr lang="ru-RU" dirty="0">
                <a:latin typeface="+mj-lt"/>
              </a:rPr>
              <a:t>супозиторијама већи од 5% у односу на масу </a:t>
            </a:r>
            <a:r>
              <a:rPr lang="ru-RU" dirty="0" smtClean="0">
                <a:latin typeface="+mj-lt"/>
              </a:rPr>
              <a:t>супозиторије</a:t>
            </a:r>
          </a:p>
          <a:p>
            <a:r>
              <a:rPr lang="ru-RU" dirty="0" smtClean="0">
                <a:latin typeface="+mj-lt"/>
              </a:rPr>
              <a:t>Када 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f</a:t>
            </a:r>
            <a:r>
              <a:rPr lang="ru-RU" dirty="0" smtClean="0">
                <a:latin typeface="+mj-lt"/>
              </a:rPr>
              <a:t> </a:t>
            </a:r>
            <a:r>
              <a:rPr lang="ru-RU" dirty="0">
                <a:latin typeface="+mj-lt"/>
              </a:rPr>
              <a:t>није наведен у МФ, за органске супстанце се узима </a:t>
            </a:r>
            <a:r>
              <a:rPr lang="ru-RU" dirty="0" smtClean="0">
                <a:latin typeface="+mj-lt"/>
              </a:rPr>
              <a:t>вредност </a:t>
            </a:r>
            <a:r>
              <a:rPr lang="ru-RU" dirty="0">
                <a:latin typeface="+mj-lt"/>
              </a:rPr>
              <a:t>од 1.4, а за неорганске 1.5 </a:t>
            </a:r>
            <a:r>
              <a:rPr lang="sr-Cyrl-RS" dirty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966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r>
              <a:rPr lang="sr-Cyrl-RS" sz="3200" b="1" dirty="0" smtClean="0"/>
              <a:t>Физиолошки фактори </a:t>
            </a:r>
            <a:endParaRPr lang="en-US" sz="32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altLang="en-US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/>
              <a:t>ректална pH, </a:t>
            </a:r>
            <a:endParaRPr lang="sr-Cyrl-RS" dirty="0" smtClean="0"/>
          </a:p>
          <a:p>
            <a:r>
              <a:rPr lang="sr-Latn-RS" dirty="0" smtClean="0"/>
              <a:t>количина </a:t>
            </a:r>
            <a:r>
              <a:rPr lang="sr-Latn-RS" dirty="0"/>
              <a:t>ректалне течности, </a:t>
            </a:r>
            <a:endParaRPr lang="sr-Cyrl-RS" dirty="0" smtClean="0"/>
          </a:p>
          <a:p>
            <a:r>
              <a:rPr lang="sr-Latn-RS" dirty="0" smtClean="0"/>
              <a:t>садржај </a:t>
            </a:r>
            <a:r>
              <a:rPr lang="sr-Latn-RS" dirty="0"/>
              <a:t>ректума</a:t>
            </a:r>
            <a:r>
              <a:rPr lang="sr-Latn-RS" dirty="0" smtClean="0"/>
              <a:t>,</a:t>
            </a:r>
            <a:endParaRPr lang="sr-Cyrl-RS" dirty="0" smtClean="0"/>
          </a:p>
          <a:p>
            <a:r>
              <a:rPr lang="sr-Cyrl-RS" dirty="0" smtClean="0"/>
              <a:t> </a:t>
            </a:r>
            <a:r>
              <a:rPr lang="sr-Cyrl-RS" dirty="0"/>
              <a:t>вискозитет,</a:t>
            </a:r>
            <a:r>
              <a:rPr lang="sr-Latn-RS" dirty="0"/>
              <a:t> </a:t>
            </a:r>
            <a:endParaRPr lang="sr-Cyrl-RS" dirty="0" smtClean="0"/>
          </a:p>
          <a:p>
            <a:r>
              <a:rPr lang="sr-Latn-RS" dirty="0" smtClean="0"/>
              <a:t>покретљивост </a:t>
            </a:r>
            <a:r>
              <a:rPr lang="sr-Latn-RS" dirty="0"/>
              <a:t>зида ректума </a:t>
            </a:r>
            <a:endParaRPr lang="sr-Cyrl-RS" dirty="0" smtClean="0"/>
          </a:p>
          <a:p>
            <a:r>
              <a:rPr lang="sr-Latn-RS" dirty="0" smtClean="0"/>
              <a:t> </a:t>
            </a:r>
            <a:r>
              <a:rPr lang="sr-Latn-RS" dirty="0"/>
              <a:t>ширење </a:t>
            </a:r>
            <a:r>
              <a:rPr lang="sr-Latn-RS" dirty="0" smtClean="0"/>
              <a:t>формулације</a:t>
            </a:r>
            <a:r>
              <a:rPr lang="sr-Cyrl-RS" dirty="0" smtClean="0"/>
              <a:t>, </a:t>
            </a:r>
          </a:p>
          <a:p>
            <a:r>
              <a:rPr lang="sr-Cyrl-RS" dirty="0" smtClean="0"/>
              <a:t>присуство </a:t>
            </a:r>
            <a:r>
              <a:rPr lang="sr-Cyrl-RS" dirty="0"/>
              <a:t>одређених болести и стања, </a:t>
            </a:r>
            <a:endParaRPr lang="sr-Cyrl-RS" dirty="0" smtClean="0"/>
          </a:p>
          <a:p>
            <a:r>
              <a:rPr lang="sr-Cyrl-RS" dirty="0" smtClean="0"/>
              <a:t>старост </a:t>
            </a:r>
            <a:r>
              <a:rPr lang="sr-Cyrl-RS" dirty="0"/>
              <a:t>пацијената</a:t>
            </a:r>
            <a:r>
              <a:rPr lang="sr-Latn-RS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011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r>
              <a:rPr lang="sr-Cyrl-RS" sz="3200" b="1" i="1" dirty="0"/>
              <a:t>Количина, вискозитет и садржај ректалне течности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altLang="en-US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 smtClean="0"/>
              <a:t>Мала </a:t>
            </a:r>
            <a:r>
              <a:rPr lang="sr-Latn-RS" dirty="0"/>
              <a:t>запремина течности у ректуму </a:t>
            </a:r>
            <a:r>
              <a:rPr lang="sr-Cyrl-RS" dirty="0"/>
              <a:t>(1-3 ml) представља ограничавајући фактор за лекове који не поседују адекватну растворљивост. </a:t>
            </a:r>
            <a:endParaRPr lang="sr-Cyrl-RS" dirty="0" smtClean="0"/>
          </a:p>
          <a:p>
            <a:r>
              <a:rPr lang="sr-Cyrl-RS" dirty="0" smtClean="0"/>
              <a:t>Најбоља </a:t>
            </a:r>
            <a:r>
              <a:rPr lang="sr-Cyrl-RS" dirty="0"/>
              <a:t>је апсорпција лека када је ректум </a:t>
            </a:r>
            <a:r>
              <a:rPr lang="sr-Cyrl-RS" dirty="0" smtClean="0"/>
              <a:t>празан</a:t>
            </a:r>
            <a:endParaRPr lang="sr-Cyrl-RS" dirty="0"/>
          </a:p>
          <a:p>
            <a:r>
              <a:rPr lang="sr-Cyrl-RS" dirty="0" smtClean="0"/>
              <a:t>Уколико </a:t>
            </a:r>
            <a:r>
              <a:rPr lang="sr-Cyrl-RS" dirty="0"/>
              <a:t>је присутна столица може доћи до</a:t>
            </a:r>
            <a:r>
              <a:rPr lang="sr-Latn-RS" dirty="0"/>
              <a:t> неправилне апсорпциј</a:t>
            </a:r>
            <a:r>
              <a:rPr lang="sr-Cyrl-RS" dirty="0"/>
              <a:t>е. </a:t>
            </a:r>
            <a:endParaRPr lang="sr-Cyrl-RS" dirty="0" smtClean="0"/>
          </a:p>
          <a:p>
            <a:r>
              <a:rPr lang="sr-Cyrl-RS" dirty="0" smtClean="0"/>
              <a:t>Присуство </a:t>
            </a:r>
            <a:r>
              <a:rPr lang="sr-Cyrl-RS" dirty="0"/>
              <a:t>столице мења вискозитет ректалног садржаја, а проблем представља  и потенцијална интеракција лека и фецеса.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0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509108"/>
            <a:ext cx="10058400" cy="1609344"/>
          </a:xfrm>
        </p:spPr>
        <p:txBody>
          <a:bodyPr>
            <a:normAutofit/>
          </a:bodyPr>
          <a:lstStyle/>
          <a:p>
            <a:r>
              <a:rPr lang="sr-Cyrl-RS" sz="3200" b="1" i="1" dirty="0"/>
              <a:t>Покретљивост зида ректума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alt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Учесталост покрета црева може бити веома променљива и време транзита дебелог црева може бити између 6 и 70 сати</a:t>
            </a:r>
            <a:r>
              <a:rPr lang="sr-Cyrl-RS" alt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alt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Код </a:t>
            </a:r>
            <a:r>
              <a:rPr lang="sr-Cyrl-RS" alt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пацијената са дијарејом је повећана покретљивост дебелог црева што скраћује време задржавања ректалних облика дозирања </a:t>
            </a:r>
            <a:r>
              <a:rPr lang="sr-Cyrl-RS" alt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доводи до </a:t>
            </a:r>
            <a:r>
              <a:rPr lang="sr-Cyrl-RS" alt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непотпуног ослобађања лека.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7227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2887</TotalTime>
  <Words>5233</Words>
  <Application>Microsoft Office PowerPoint</Application>
  <PresentationFormat>Widescreen</PresentationFormat>
  <Paragraphs>474</Paragraphs>
  <Slides>65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3" baseType="lpstr">
      <vt:lpstr>Arial</vt:lpstr>
      <vt:lpstr>Calibri</vt:lpstr>
      <vt:lpstr>Cambria</vt:lpstr>
      <vt:lpstr>Rockwell</vt:lpstr>
      <vt:lpstr>Rockwell Condensed</vt:lpstr>
      <vt:lpstr>Times New Roman</vt:lpstr>
      <vt:lpstr>Wingdings</vt:lpstr>
      <vt:lpstr>Wood Type</vt:lpstr>
      <vt:lpstr> Ректална и вагинална примена лекова</vt:lpstr>
      <vt:lpstr>Ректални пут примене- апликацију лека у ректум са циљем да се постигне системско или локално деловање, или у дијагностичке сврхе</vt:lpstr>
      <vt:lpstr>PowerPoint Presentation</vt:lpstr>
      <vt:lpstr>PowerPoint Presentation</vt:lpstr>
      <vt:lpstr>PowerPoint Presentation</vt:lpstr>
      <vt:lpstr>PowerPoint Presentation</vt:lpstr>
      <vt:lpstr>Физиолошки фактори </vt:lpstr>
      <vt:lpstr>Количина, вискозитет и садржај ректалне течности</vt:lpstr>
      <vt:lpstr>Покретљивост зида ректума</vt:lpstr>
      <vt:lpstr>Старост пацијента</vt:lpstr>
      <vt:lpstr>Место испоруке лекова</vt:lpstr>
      <vt:lpstr>Болести и патолошка стања</vt:lpstr>
      <vt:lpstr>Болести и патолошка стања</vt:lpstr>
      <vt:lpstr>Физичко-хемијски фактори који утичу на ослобађање и апсорпцију</vt:lpstr>
      <vt:lpstr>Физичко-хемијски фактори који утичу на ослобађање и апсорпцију</vt:lpstr>
      <vt:lpstr>Физичко-хемијски фактори који утичу на ослобађање и апсорпцију</vt:lpstr>
      <vt:lpstr>Физичко-хемијски фактори који утичу на ослобађање и апсорпцију</vt:lpstr>
      <vt:lpstr>Ректални дозирани облици</vt:lpstr>
      <vt:lpstr>Ректални облици официнални по Ph. Yug. V обухватају:</vt:lpstr>
      <vt:lpstr>Ректални облици официнални</vt:lpstr>
      <vt:lpstr>СУПОЗИТОРИЈЕ</vt:lpstr>
      <vt:lpstr>СУПОЗИТОРИЈЕ</vt:lpstr>
      <vt:lpstr>СУПОЗИТОРИЈЕ</vt:lpstr>
      <vt:lpstr>СУПОЗИТОРИЈЕ</vt:lpstr>
      <vt:lpstr>PowerPoint Presentation</vt:lpstr>
      <vt:lpstr>Ректалне капсуле</vt:lpstr>
      <vt:lpstr>Течни ректални облици</vt:lpstr>
      <vt:lpstr>PowerPoint Presentation</vt:lpstr>
      <vt:lpstr>Течни ректални облици</vt:lpstr>
      <vt:lpstr>Улцерозни колитис- избор дозираног облика</vt:lpstr>
      <vt:lpstr>Улцерозни колитис- избор дозираног облика</vt:lpstr>
      <vt:lpstr>Получврсти ректални облици- масти, гелови,  </vt:lpstr>
      <vt:lpstr>Ректалне масти </vt:lpstr>
      <vt:lpstr>РекталнИ ГЕЛ </vt:lpstr>
      <vt:lpstr>РекталнИ ГЕЛ </vt:lpstr>
      <vt:lpstr>Ректалне пене</vt:lpstr>
      <vt:lpstr>Microlax</vt:lpstr>
      <vt:lpstr>PowerPoint Presentation</vt:lpstr>
      <vt:lpstr>Вагинални пут примене- апликацију лека у вагину са циљем да се постигне претежно локално деловање</vt:lpstr>
      <vt:lpstr>Вагинални пут примене- апликацију лека у вагину са циљем да се постигне претежно локално деловање</vt:lpstr>
      <vt:lpstr>Физиолошки фактори </vt:lpstr>
      <vt:lpstr>pH вредност вагиналне течности</vt:lpstr>
      <vt:lpstr>Садржај вагиналне течности</vt:lpstr>
      <vt:lpstr>Карактеристике вагиналног епитела</vt:lpstr>
      <vt:lpstr> Фармацеутско-технолошки фактори који утичу на вагиналну испоруку лекова  </vt:lpstr>
      <vt:lpstr> Дозирани облици     </vt:lpstr>
      <vt:lpstr> Вагиторије </vt:lpstr>
      <vt:lpstr> Вагиналне таблете и капсуле</vt:lpstr>
      <vt:lpstr> Течни вагинални препарати-  раствори, суспензије, емулзије</vt:lpstr>
      <vt:lpstr> Получврсти вагинални препарати-  масти, кремови, гели </vt:lpstr>
      <vt:lpstr> Вагинални инсерт</vt:lpstr>
      <vt:lpstr> Вагинални инсерт</vt:lpstr>
      <vt:lpstr> Вагинални прстен</vt:lpstr>
      <vt:lpstr> Стратегије за побољшање вагиналне испоруке лекова </vt:lpstr>
      <vt:lpstr> Стратегије за побољшање вагиналне испоруке лекова </vt:lpstr>
      <vt:lpstr> Стратегије за побољшање вагиналне испоруке лекова </vt:lpstr>
      <vt:lpstr>Подлоге</vt:lpstr>
      <vt:lpstr>Какаово масло (Cacao oleum, Butyrum cacao, Oleum Theobromatis)</vt:lpstr>
      <vt:lpstr>PowerPoint Presentation</vt:lpstr>
      <vt:lpstr>Чврсте масти (Adeps solidus)</vt:lpstr>
      <vt:lpstr>PowerPoint Presentation</vt:lpstr>
      <vt:lpstr>Глицерол-желатинска подлога   </vt:lpstr>
      <vt:lpstr>Полиетилен гликоли (PEG) - макроголи    </vt:lpstr>
      <vt:lpstr>PowerPoint Presentation</vt:lpstr>
      <vt:lpstr>Израда супозиторија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ОРАЛНа ПРИМЕНА  ЛЕКОВА</dc:title>
  <dc:creator>Margot</dc:creator>
  <cp:lastModifiedBy>Jovana Bradic</cp:lastModifiedBy>
  <cp:revision>89</cp:revision>
  <dcterms:created xsi:type="dcterms:W3CDTF">2020-08-29T14:47:02Z</dcterms:created>
  <dcterms:modified xsi:type="dcterms:W3CDTF">2022-09-01T07:21:45Z</dcterms:modified>
</cp:coreProperties>
</file>